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handoutMasterIdLst>
    <p:handoutMasterId r:id="rId32"/>
  </p:handoutMasterIdLst>
  <p:sldIdLst>
    <p:sldId id="256" r:id="rId2"/>
    <p:sldId id="257" r:id="rId3"/>
    <p:sldId id="258" r:id="rId4"/>
    <p:sldId id="259" r:id="rId5"/>
    <p:sldId id="260" r:id="rId6"/>
    <p:sldId id="262" r:id="rId7"/>
    <p:sldId id="273" r:id="rId8"/>
    <p:sldId id="272" r:id="rId9"/>
    <p:sldId id="269" r:id="rId10"/>
    <p:sldId id="268" r:id="rId11"/>
    <p:sldId id="265" r:id="rId12"/>
    <p:sldId id="266" r:id="rId13"/>
    <p:sldId id="267" r:id="rId14"/>
    <p:sldId id="274" r:id="rId15"/>
    <p:sldId id="264" r:id="rId16"/>
    <p:sldId id="270" r:id="rId17"/>
    <p:sldId id="271" r:id="rId18"/>
    <p:sldId id="275" r:id="rId19"/>
    <p:sldId id="276" r:id="rId20"/>
    <p:sldId id="277" r:id="rId21"/>
    <p:sldId id="281" r:id="rId22"/>
    <p:sldId id="280" r:id="rId23"/>
    <p:sldId id="291" r:id="rId24"/>
    <p:sldId id="279" r:id="rId25"/>
    <p:sldId id="292" r:id="rId26"/>
    <p:sldId id="293" r:id="rId27"/>
    <p:sldId id="287" r:id="rId28"/>
    <p:sldId id="288" r:id="rId29"/>
    <p:sldId id="289" r:id="rId30"/>
    <p:sldId id="290"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1BE6A"/>
    <a:srgbClr val="40B0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07" autoAdjust="0"/>
  </p:normalViewPr>
  <p:slideViewPr>
    <p:cSldViewPr snapToGrid="0">
      <p:cViewPr>
        <p:scale>
          <a:sx n="100" d="100"/>
          <a:sy n="100" d="100"/>
        </p:scale>
        <p:origin x="138" y="288"/>
      </p:cViewPr>
      <p:guideLst/>
    </p:cSldViewPr>
  </p:slideViewPr>
  <p:notesTextViewPr>
    <p:cViewPr>
      <p:scale>
        <a:sx n="1" d="1"/>
        <a:sy n="1" d="1"/>
      </p:scale>
      <p:origin x="0" y="0"/>
    </p:cViewPr>
  </p:notesTextViewPr>
  <p:notesViewPr>
    <p:cSldViewPr snapToGrid="0">
      <p:cViewPr varScale="1">
        <p:scale>
          <a:sx n="88" d="100"/>
          <a:sy n="88" d="100"/>
        </p:scale>
        <p:origin x="3738"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063A586-885D-44DA-B9AB-02227EC3F4E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FB4A7D7-A966-44CF-AA8A-3BC4E46CB63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0D6B9E-C779-4F4E-AD93-2BC497B51B5F}" type="datetimeFigureOut">
              <a:rPr lang="en-US" smtClean="0"/>
              <a:t>6/28/2022</a:t>
            </a:fld>
            <a:endParaRPr lang="en-US"/>
          </a:p>
        </p:txBody>
      </p:sp>
      <p:sp>
        <p:nvSpPr>
          <p:cNvPr id="5" name="Slide Number Placeholder 4">
            <a:extLst>
              <a:ext uri="{FF2B5EF4-FFF2-40B4-BE49-F238E27FC236}">
                <a16:creationId xmlns:a16="http://schemas.microsoft.com/office/drawing/2014/main" id="{B7A7366F-FF05-4A53-A2AD-72811E8CB49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D90129F-C240-44FF-8E0D-954AC748A77D}" type="slidenum">
              <a:rPr lang="en-US" smtClean="0"/>
              <a:t>‹#›</a:t>
            </a:fld>
            <a:endParaRPr lang="en-US"/>
          </a:p>
        </p:txBody>
      </p:sp>
    </p:spTree>
    <p:extLst>
      <p:ext uri="{BB962C8B-B14F-4D97-AF65-F5344CB8AC3E}">
        <p14:creationId xmlns:p14="http://schemas.microsoft.com/office/powerpoint/2010/main" val="267715833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A430C0A-5464-4FE4-84EB-FF9C94016DF4}" type="datetimeFigureOut">
              <a:rPr lang="en-US" dirty="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6/28/2022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0C6404-AD6E-4860-8E75-697CA40B95DA}" type="datetimeFigureOut">
              <a:rPr lang="en-US" dirty="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6/28/2022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6/28/2022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6/28/2022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6/28/2022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6/28/2022</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85000"/>
            </a:schemeClr>
          </a:solidFill>
        </p:spPr>
        <p:txBody>
          <a:bodyPr anchor="t"/>
          <a:lstStyle>
            <a:lvl1pPr marL="0" indent="0">
              <a:buNone/>
              <a:defRPr sz="3200">
                <a:solidFill>
                  <a:schemeClr val="bg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6/28/2022</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6/28/2022</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AB70C-F45B-4F7E-BE96-88250A7E82E9}"/>
              </a:ext>
            </a:extLst>
          </p:cNvPr>
          <p:cNvSpPr>
            <a:spLocks noGrp="1"/>
          </p:cNvSpPr>
          <p:nvPr>
            <p:ph type="ctrTitle"/>
          </p:nvPr>
        </p:nvSpPr>
        <p:spPr/>
        <p:txBody>
          <a:bodyPr/>
          <a:lstStyle/>
          <a:p>
            <a:r>
              <a:rPr lang="en-US" dirty="0"/>
              <a:t>Cyclistic ride-sharing analysis</a:t>
            </a:r>
          </a:p>
        </p:txBody>
      </p:sp>
      <p:sp>
        <p:nvSpPr>
          <p:cNvPr id="3" name="Subtitle 2">
            <a:extLst>
              <a:ext uri="{FF2B5EF4-FFF2-40B4-BE49-F238E27FC236}">
                <a16:creationId xmlns:a16="http://schemas.microsoft.com/office/drawing/2014/main" id="{6D5091E2-F889-49FE-932F-7D47602E33C4}"/>
              </a:ext>
            </a:extLst>
          </p:cNvPr>
          <p:cNvSpPr>
            <a:spLocks noGrp="1"/>
          </p:cNvSpPr>
          <p:nvPr>
            <p:ph type="subTitle" idx="1"/>
          </p:nvPr>
        </p:nvSpPr>
        <p:spPr>
          <a:xfrm>
            <a:off x="2695194" y="4352543"/>
            <a:ext cx="6801612" cy="2191131"/>
          </a:xfrm>
        </p:spPr>
        <p:txBody>
          <a:bodyPr/>
          <a:lstStyle/>
          <a:p>
            <a:r>
              <a:rPr lang="en-US" dirty="0"/>
              <a:t>Differentiating casual riders from annual members to inform the upcoming marketing campaign.</a:t>
            </a:r>
          </a:p>
          <a:p>
            <a:endParaRPr lang="en-US" dirty="0"/>
          </a:p>
          <a:p>
            <a:endParaRPr lang="en-US" dirty="0"/>
          </a:p>
          <a:p>
            <a:r>
              <a:rPr lang="en-US" dirty="0"/>
              <a:t>Karl Madl, updated for June 2022</a:t>
            </a:r>
          </a:p>
        </p:txBody>
      </p:sp>
    </p:spTree>
    <p:extLst>
      <p:ext uri="{BB962C8B-B14F-4D97-AF65-F5344CB8AC3E}">
        <p14:creationId xmlns:p14="http://schemas.microsoft.com/office/powerpoint/2010/main" val="34398900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2962275"/>
            <a:ext cx="10058399" cy="2966164"/>
          </a:xfrm>
        </p:spPr>
        <p:txBody>
          <a:bodyPr>
            <a:normAutofit/>
          </a:bodyPr>
          <a:lstStyle/>
          <a:p>
            <a:pPr marL="0" indent="0">
              <a:buNone/>
            </a:pPr>
            <a:r>
              <a:rPr lang="en-US" sz="2400" dirty="0">
                <a:solidFill>
                  <a:schemeClr val="tx1">
                    <a:lumMod val="75000"/>
                    <a:lumOff val="25000"/>
                  </a:schemeClr>
                </a:solidFill>
              </a:rPr>
              <a:t>There are 3 levels of “when”:</a:t>
            </a:r>
          </a:p>
          <a:p>
            <a:pPr lvl="1">
              <a:buClr>
                <a:schemeClr val="bg1">
                  <a:lumMod val="65000"/>
                </a:schemeClr>
              </a:buClr>
            </a:pPr>
            <a:r>
              <a:rPr lang="en-US" sz="2400" dirty="0">
                <a:solidFill>
                  <a:schemeClr val="tx1">
                    <a:lumMod val="75000"/>
                    <a:lumOff val="25000"/>
                  </a:schemeClr>
                </a:solidFill>
              </a:rPr>
              <a:t>Yearly scale over months</a:t>
            </a:r>
          </a:p>
          <a:p>
            <a:pPr lvl="1">
              <a:buClr>
                <a:schemeClr val="bg1">
                  <a:lumMod val="65000"/>
                </a:schemeClr>
              </a:buClr>
            </a:pPr>
            <a:r>
              <a:rPr lang="en-US" sz="2400" dirty="0">
                <a:solidFill>
                  <a:schemeClr val="tx1">
                    <a:lumMod val="75000"/>
                    <a:lumOff val="25000"/>
                  </a:schemeClr>
                </a:solidFill>
              </a:rPr>
              <a:t>Weekly scale over days</a:t>
            </a:r>
          </a:p>
          <a:p>
            <a:pPr lvl="1">
              <a:buClr>
                <a:schemeClr val="bg1">
                  <a:lumMod val="65000"/>
                </a:schemeClr>
              </a:buClr>
            </a:pPr>
            <a:r>
              <a:rPr lang="en-US" sz="2400" dirty="0">
                <a:solidFill>
                  <a:schemeClr val="tx1">
                    <a:lumMod val="75000"/>
                    <a:lumOff val="25000"/>
                  </a:schemeClr>
                </a:solidFill>
              </a:rPr>
              <a:t>Daily scale over hours/minutes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When</a:t>
            </a:r>
          </a:p>
        </p:txBody>
      </p:sp>
      <p:sp>
        <p:nvSpPr>
          <p:cNvPr id="2" name="TextBox 1">
            <a:extLst>
              <a:ext uri="{FF2B5EF4-FFF2-40B4-BE49-F238E27FC236}">
                <a16:creationId xmlns:a16="http://schemas.microsoft.com/office/drawing/2014/main" id="{7854343A-966F-4381-923E-4E7120BC35FA}"/>
              </a:ext>
            </a:extLst>
          </p:cNvPr>
          <p:cNvSpPr txBox="1"/>
          <p:nvPr/>
        </p:nvSpPr>
        <p:spPr>
          <a:xfrm>
            <a:off x="1061260" y="2019879"/>
            <a:ext cx="10069480" cy="830997"/>
          </a:xfrm>
          <a:prstGeom prst="rect">
            <a:avLst/>
          </a:prstGeom>
          <a:noFill/>
        </p:spPr>
        <p:txBody>
          <a:bodyPr wrap="square" rtlCol="0">
            <a:spAutoFit/>
          </a:bodyPr>
          <a:lstStyle/>
          <a:p>
            <a:r>
              <a:rPr lang="en-US" sz="2400" dirty="0">
                <a:solidFill>
                  <a:schemeClr val="tx1">
                    <a:lumMod val="75000"/>
                    <a:lumOff val="25000"/>
                  </a:schemeClr>
                </a:solidFill>
              </a:rPr>
              <a:t>When do casual riders and members ride bikes?</a:t>
            </a:r>
          </a:p>
          <a:p>
            <a:endParaRPr lang="en-US" sz="2400" dirty="0"/>
          </a:p>
        </p:txBody>
      </p:sp>
    </p:spTree>
    <p:extLst>
      <p:ext uri="{BB962C8B-B14F-4D97-AF65-F5344CB8AC3E}">
        <p14:creationId xmlns:p14="http://schemas.microsoft.com/office/powerpoint/2010/main" val="359342285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1989651"/>
            <a:ext cx="4039986" cy="4195963"/>
          </a:xfrm>
        </p:spPr>
        <p:txBody>
          <a:bodyPr>
            <a:normAutofit/>
          </a:bodyPr>
          <a:lstStyle/>
          <a:p>
            <a:pPr marL="0" indent="0">
              <a:buNone/>
            </a:pPr>
            <a:r>
              <a:rPr lang="en-US" sz="1600" dirty="0">
                <a:solidFill>
                  <a:schemeClr val="bg1">
                    <a:lumMod val="65000"/>
                  </a:schemeClr>
                </a:solidFill>
              </a:rPr>
              <a:t>There are 3 levels of “when”:</a:t>
            </a:r>
          </a:p>
          <a:p>
            <a:pPr lvl="1">
              <a:buClr>
                <a:schemeClr val="bg1">
                  <a:lumMod val="65000"/>
                </a:schemeClr>
              </a:buClr>
            </a:pPr>
            <a:r>
              <a:rPr lang="en-US" b="1" dirty="0">
                <a:solidFill>
                  <a:schemeClr val="tx1">
                    <a:lumMod val="75000"/>
                    <a:lumOff val="25000"/>
                  </a:schemeClr>
                </a:solidFill>
              </a:rPr>
              <a:t>Yearly scale over months</a:t>
            </a:r>
          </a:p>
          <a:p>
            <a:pPr lvl="1">
              <a:buClr>
                <a:schemeClr val="bg1">
                  <a:lumMod val="65000"/>
                </a:schemeClr>
              </a:buClr>
            </a:pPr>
            <a:r>
              <a:rPr lang="en-US" dirty="0">
                <a:solidFill>
                  <a:schemeClr val="bg1">
                    <a:lumMod val="65000"/>
                  </a:schemeClr>
                </a:solidFill>
              </a:rPr>
              <a:t>Weekly scale over days</a:t>
            </a:r>
          </a:p>
          <a:p>
            <a:pPr lvl="1">
              <a:buClr>
                <a:schemeClr val="bg1">
                  <a:lumMod val="65000"/>
                </a:schemeClr>
              </a:buClr>
            </a:pPr>
            <a:r>
              <a:rPr lang="en-US" dirty="0">
                <a:solidFill>
                  <a:schemeClr val="bg1">
                    <a:lumMod val="65000"/>
                  </a:schemeClr>
                </a:solidFill>
              </a:rPr>
              <a:t>Daily scale over hours/minutes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When</a:t>
            </a:r>
          </a:p>
        </p:txBody>
      </p:sp>
      <p:pic>
        <p:nvPicPr>
          <p:cNvPr id="5" name="Picture 4" descr="Chart, line chart&#10;&#10;Description automatically generated">
            <a:extLst>
              <a:ext uri="{FF2B5EF4-FFF2-40B4-BE49-F238E27FC236}">
                <a16:creationId xmlns:a16="http://schemas.microsoft.com/office/drawing/2014/main" id="{637450E1-6BD4-44C9-95C9-76FE2C52A91D}"/>
              </a:ext>
            </a:extLst>
          </p:cNvPr>
          <p:cNvPicPr>
            <a:picLocks noChangeAspect="1"/>
          </p:cNvPicPr>
          <p:nvPr/>
        </p:nvPicPr>
        <p:blipFill>
          <a:blip r:embed="rId2"/>
          <a:stretch>
            <a:fillRect/>
          </a:stretch>
        </p:blipFill>
        <p:spPr>
          <a:xfrm>
            <a:off x="4631221" y="1853422"/>
            <a:ext cx="6499521" cy="4468420"/>
          </a:xfrm>
          <a:prstGeom prst="rect">
            <a:avLst/>
          </a:prstGeom>
          <a:ln w="38100" cap="sq">
            <a:solidFill>
              <a:schemeClr val="tx1">
                <a:lumMod val="75000"/>
                <a:lumOff val="25000"/>
              </a:schemeClr>
            </a:solidFill>
            <a:miter lim="800000"/>
          </a:ln>
          <a:effectLst/>
        </p:spPr>
      </p:pic>
    </p:spTree>
    <p:extLst>
      <p:ext uri="{BB962C8B-B14F-4D97-AF65-F5344CB8AC3E}">
        <p14:creationId xmlns:p14="http://schemas.microsoft.com/office/powerpoint/2010/main" val="388781324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1989651"/>
            <a:ext cx="4039986" cy="4195963"/>
          </a:xfrm>
        </p:spPr>
        <p:txBody>
          <a:bodyPr>
            <a:normAutofit/>
          </a:bodyPr>
          <a:lstStyle/>
          <a:p>
            <a:pPr marL="0" indent="0">
              <a:buNone/>
            </a:pPr>
            <a:r>
              <a:rPr lang="en-US" sz="1600" dirty="0">
                <a:solidFill>
                  <a:schemeClr val="bg1">
                    <a:lumMod val="65000"/>
                  </a:schemeClr>
                </a:solidFill>
              </a:rPr>
              <a:t>There are 3 levels of “when”:</a:t>
            </a:r>
          </a:p>
          <a:p>
            <a:pPr lvl="1">
              <a:buClr>
                <a:schemeClr val="bg1">
                  <a:lumMod val="65000"/>
                </a:schemeClr>
              </a:buClr>
            </a:pPr>
            <a:r>
              <a:rPr lang="en-US" dirty="0">
                <a:solidFill>
                  <a:schemeClr val="bg1">
                    <a:lumMod val="65000"/>
                  </a:schemeClr>
                </a:solidFill>
              </a:rPr>
              <a:t>Yearly scale over months</a:t>
            </a:r>
          </a:p>
          <a:p>
            <a:pPr lvl="1">
              <a:buClr>
                <a:schemeClr val="bg1">
                  <a:lumMod val="65000"/>
                </a:schemeClr>
              </a:buClr>
            </a:pPr>
            <a:r>
              <a:rPr lang="en-US" b="1" dirty="0">
                <a:solidFill>
                  <a:schemeClr val="tx1">
                    <a:lumMod val="75000"/>
                    <a:lumOff val="25000"/>
                  </a:schemeClr>
                </a:solidFill>
              </a:rPr>
              <a:t>Weekly scale over days</a:t>
            </a:r>
          </a:p>
          <a:p>
            <a:pPr lvl="1">
              <a:buClr>
                <a:schemeClr val="bg1">
                  <a:lumMod val="65000"/>
                </a:schemeClr>
              </a:buClr>
            </a:pPr>
            <a:r>
              <a:rPr lang="en-US" dirty="0">
                <a:solidFill>
                  <a:schemeClr val="bg1">
                    <a:lumMod val="65000"/>
                  </a:schemeClr>
                </a:solidFill>
              </a:rPr>
              <a:t>Daily scale over hours/minutes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When</a:t>
            </a:r>
          </a:p>
        </p:txBody>
      </p:sp>
      <p:pic>
        <p:nvPicPr>
          <p:cNvPr id="5" name="Picture 4">
            <a:extLst>
              <a:ext uri="{FF2B5EF4-FFF2-40B4-BE49-F238E27FC236}">
                <a16:creationId xmlns:a16="http://schemas.microsoft.com/office/drawing/2014/main" id="{637450E1-6BD4-44C9-95C9-76FE2C52A91D}"/>
              </a:ext>
            </a:extLst>
          </p:cNvPr>
          <p:cNvPicPr>
            <a:picLocks noChangeAspect="1"/>
          </p:cNvPicPr>
          <p:nvPr/>
        </p:nvPicPr>
        <p:blipFill>
          <a:blip r:embed="rId2"/>
          <a:srcRect/>
          <a:stretch/>
        </p:blipFill>
        <p:spPr>
          <a:xfrm>
            <a:off x="4631221" y="1853422"/>
            <a:ext cx="6499520" cy="4468420"/>
          </a:xfrm>
          <a:prstGeom prst="rect">
            <a:avLst/>
          </a:prstGeom>
          <a:ln w="38100" cap="sq">
            <a:solidFill>
              <a:schemeClr val="tx1">
                <a:lumMod val="75000"/>
                <a:lumOff val="25000"/>
              </a:schemeClr>
            </a:solidFill>
            <a:miter lim="800000"/>
          </a:ln>
          <a:effectLst/>
        </p:spPr>
      </p:pic>
    </p:spTree>
    <p:extLst>
      <p:ext uri="{BB962C8B-B14F-4D97-AF65-F5344CB8AC3E}">
        <p14:creationId xmlns:p14="http://schemas.microsoft.com/office/powerpoint/2010/main" val="842209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ED4EA09-79DE-4090-8B30-6198952CA84C}"/>
              </a:ext>
            </a:extLst>
          </p:cNvPr>
          <p:cNvSpPr/>
          <p:nvPr/>
        </p:nvSpPr>
        <p:spPr>
          <a:xfrm>
            <a:off x="4631222" y="2787728"/>
            <a:ext cx="6499520" cy="259980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1989651"/>
            <a:ext cx="4039986" cy="4195963"/>
          </a:xfrm>
        </p:spPr>
        <p:txBody>
          <a:bodyPr>
            <a:normAutofit/>
          </a:bodyPr>
          <a:lstStyle/>
          <a:p>
            <a:pPr marL="0" indent="0">
              <a:buNone/>
            </a:pPr>
            <a:r>
              <a:rPr lang="en-US" sz="1600" dirty="0">
                <a:solidFill>
                  <a:schemeClr val="bg1">
                    <a:lumMod val="65000"/>
                  </a:schemeClr>
                </a:solidFill>
              </a:rPr>
              <a:t>There are 3 levels of “when”:</a:t>
            </a:r>
          </a:p>
          <a:p>
            <a:pPr lvl="1">
              <a:buClr>
                <a:schemeClr val="bg1">
                  <a:lumMod val="65000"/>
                </a:schemeClr>
              </a:buClr>
            </a:pPr>
            <a:r>
              <a:rPr lang="en-US" dirty="0">
                <a:solidFill>
                  <a:schemeClr val="bg1">
                    <a:lumMod val="65000"/>
                  </a:schemeClr>
                </a:solidFill>
              </a:rPr>
              <a:t>Yearly scale over months</a:t>
            </a:r>
          </a:p>
          <a:p>
            <a:pPr lvl="1">
              <a:buClr>
                <a:schemeClr val="bg1">
                  <a:lumMod val="65000"/>
                </a:schemeClr>
              </a:buClr>
            </a:pPr>
            <a:r>
              <a:rPr lang="en-US" dirty="0">
                <a:solidFill>
                  <a:schemeClr val="bg1">
                    <a:lumMod val="65000"/>
                  </a:schemeClr>
                </a:solidFill>
              </a:rPr>
              <a:t>Weekly scale over days</a:t>
            </a:r>
          </a:p>
          <a:p>
            <a:pPr lvl="1">
              <a:buClr>
                <a:schemeClr val="bg1">
                  <a:lumMod val="65000"/>
                </a:schemeClr>
              </a:buClr>
            </a:pPr>
            <a:r>
              <a:rPr lang="en-US" b="1" dirty="0">
                <a:solidFill>
                  <a:schemeClr val="tx1">
                    <a:lumMod val="75000"/>
                    <a:lumOff val="25000"/>
                  </a:schemeClr>
                </a:solidFill>
              </a:rPr>
              <a:t>Daily scale over hours/minutes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When</a:t>
            </a:r>
          </a:p>
        </p:txBody>
      </p:sp>
      <p:pic>
        <p:nvPicPr>
          <p:cNvPr id="5" name="Picture 4">
            <a:extLst>
              <a:ext uri="{FF2B5EF4-FFF2-40B4-BE49-F238E27FC236}">
                <a16:creationId xmlns:a16="http://schemas.microsoft.com/office/drawing/2014/main" id="{637450E1-6BD4-44C9-95C9-76FE2C52A91D}"/>
              </a:ext>
            </a:extLst>
          </p:cNvPr>
          <p:cNvPicPr>
            <a:picLocks noChangeAspect="1"/>
          </p:cNvPicPr>
          <p:nvPr/>
        </p:nvPicPr>
        <p:blipFill>
          <a:blip r:embed="rId2"/>
          <a:srcRect/>
          <a:stretch/>
        </p:blipFill>
        <p:spPr>
          <a:xfrm>
            <a:off x="4631222" y="2787728"/>
            <a:ext cx="6499520" cy="2599807"/>
          </a:xfrm>
          <a:prstGeom prst="rect">
            <a:avLst/>
          </a:prstGeom>
          <a:ln w="38100" cap="sq">
            <a:solidFill>
              <a:schemeClr val="tx1">
                <a:lumMod val="75000"/>
                <a:lumOff val="25000"/>
              </a:schemeClr>
            </a:solidFill>
            <a:miter lim="800000"/>
          </a:ln>
          <a:effectLst/>
        </p:spPr>
      </p:pic>
    </p:spTree>
    <p:extLst>
      <p:ext uri="{BB962C8B-B14F-4D97-AF65-F5344CB8AC3E}">
        <p14:creationId xmlns:p14="http://schemas.microsoft.com/office/powerpoint/2010/main" val="19856224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analysis</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normAutofit/>
          </a:bodyPr>
          <a:lstStyle/>
          <a:p>
            <a:r>
              <a:rPr lang="en-US" dirty="0">
                <a:solidFill>
                  <a:schemeClr val="tx1">
                    <a:lumMod val="75000"/>
                    <a:lumOff val="25000"/>
                  </a:schemeClr>
                </a:solidFill>
              </a:rPr>
              <a:t>There are </a:t>
            </a:r>
            <a:r>
              <a:rPr lang="en-US" b="1" dirty="0">
                <a:solidFill>
                  <a:schemeClr val="tx1">
                    <a:lumMod val="75000"/>
                    <a:lumOff val="25000"/>
                  </a:schemeClr>
                </a:solidFill>
              </a:rPr>
              <a:t>four </a:t>
            </a:r>
            <a:r>
              <a:rPr lang="en-US" dirty="0">
                <a:solidFill>
                  <a:schemeClr val="tx1">
                    <a:lumMod val="75000"/>
                    <a:lumOff val="25000"/>
                  </a:schemeClr>
                </a:solidFill>
              </a:rPr>
              <a:t>key differences and/or patterns that were identified:</a:t>
            </a:r>
          </a:p>
          <a:p>
            <a:pPr marL="457200" indent="-457200">
              <a:buClr>
                <a:schemeClr val="bg1">
                  <a:lumMod val="65000"/>
                </a:schemeClr>
              </a:buClr>
              <a:buFont typeface="+mj-lt"/>
              <a:buAutoNum type="arabicPeriod"/>
            </a:pPr>
            <a:r>
              <a:rPr lang="en-US" dirty="0">
                <a:solidFill>
                  <a:schemeClr val="bg1">
                    <a:lumMod val="65000"/>
                  </a:schemeClr>
                </a:solidFill>
              </a:rPr>
              <a:t>What</a:t>
            </a:r>
          </a:p>
          <a:p>
            <a:pPr marL="457200" indent="-457200">
              <a:buClr>
                <a:schemeClr val="bg1">
                  <a:lumMod val="65000"/>
                </a:schemeClr>
              </a:buClr>
              <a:buFont typeface="+mj-lt"/>
              <a:buAutoNum type="arabicPeriod"/>
            </a:pPr>
            <a:r>
              <a:rPr lang="en-US" dirty="0">
                <a:solidFill>
                  <a:schemeClr val="bg1">
                    <a:lumMod val="65000"/>
                  </a:schemeClr>
                </a:solidFill>
              </a:rPr>
              <a:t>When</a:t>
            </a:r>
          </a:p>
          <a:p>
            <a:pPr marL="457200" indent="-457200">
              <a:buClr>
                <a:schemeClr val="bg1">
                  <a:lumMod val="65000"/>
                </a:schemeClr>
              </a:buClr>
              <a:buFont typeface="+mj-lt"/>
              <a:buAutoNum type="arabicPeriod"/>
            </a:pPr>
            <a:r>
              <a:rPr lang="en-US" b="1" dirty="0">
                <a:solidFill>
                  <a:schemeClr val="tx1">
                    <a:lumMod val="75000"/>
                    <a:lumOff val="25000"/>
                  </a:schemeClr>
                </a:solidFill>
              </a:rPr>
              <a:t>How Long</a:t>
            </a:r>
          </a:p>
          <a:p>
            <a:pPr marL="457200" indent="-457200">
              <a:buClr>
                <a:schemeClr val="bg1">
                  <a:lumMod val="65000"/>
                </a:schemeClr>
              </a:buClr>
              <a:buFont typeface="+mj-lt"/>
              <a:buAutoNum type="arabicPeriod"/>
            </a:pPr>
            <a:r>
              <a:rPr lang="en-US" b="1" dirty="0">
                <a:solidFill>
                  <a:schemeClr val="tx1">
                    <a:lumMod val="75000"/>
                    <a:lumOff val="25000"/>
                  </a:schemeClr>
                </a:solidFill>
              </a:rPr>
              <a:t>Where</a:t>
            </a:r>
          </a:p>
        </p:txBody>
      </p:sp>
    </p:spTree>
    <p:extLst>
      <p:ext uri="{BB962C8B-B14F-4D97-AF65-F5344CB8AC3E}">
        <p14:creationId xmlns:p14="http://schemas.microsoft.com/office/powerpoint/2010/main" val="381933067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1"/>
            <a:ext cx="10058399" cy="4195963"/>
          </a:xfrm>
        </p:spPr>
        <p:txBody>
          <a:bodyPr>
            <a:normAutofit/>
          </a:bodyPr>
          <a:lstStyle/>
          <a:p>
            <a:pPr>
              <a:buClr>
                <a:schemeClr val="bg1">
                  <a:lumMod val="65000"/>
                </a:schemeClr>
              </a:buClr>
            </a:pPr>
            <a:r>
              <a:rPr lang="en-US" sz="2400" dirty="0">
                <a:solidFill>
                  <a:schemeClr val="tx1">
                    <a:lumMod val="75000"/>
                    <a:lumOff val="25000"/>
                  </a:schemeClr>
                </a:solidFill>
              </a:rPr>
              <a:t>The </a:t>
            </a:r>
            <a:r>
              <a:rPr lang="en-US" sz="2400" i="1" dirty="0" err="1">
                <a:solidFill>
                  <a:schemeClr val="tx1">
                    <a:lumMod val="75000"/>
                    <a:lumOff val="25000"/>
                  </a:schemeClr>
                </a:solidFill>
              </a:rPr>
              <a:t>ride_length</a:t>
            </a:r>
            <a:r>
              <a:rPr lang="en-US" sz="2400" i="1" dirty="0">
                <a:solidFill>
                  <a:schemeClr val="tx1">
                    <a:lumMod val="75000"/>
                    <a:lumOff val="25000"/>
                  </a:schemeClr>
                </a:solidFill>
              </a:rPr>
              <a:t> </a:t>
            </a:r>
            <a:r>
              <a:rPr lang="en-US" sz="2400" dirty="0">
                <a:solidFill>
                  <a:schemeClr val="tx1">
                    <a:lumMod val="75000"/>
                    <a:lumOff val="25000"/>
                  </a:schemeClr>
                </a:solidFill>
              </a:rPr>
              <a:t>column was created by taking the difference between start and end times, kept in minutes.</a:t>
            </a:r>
          </a:p>
          <a:p>
            <a:pPr>
              <a:buClr>
                <a:schemeClr val="bg1">
                  <a:lumMod val="65000"/>
                </a:schemeClr>
              </a:buClr>
            </a:pPr>
            <a:endParaRPr lang="en-US" sz="2400" dirty="0">
              <a:solidFill>
                <a:schemeClr val="tx1">
                  <a:lumMod val="75000"/>
                  <a:lumOff val="25000"/>
                </a:schemeClr>
              </a:solidFill>
            </a:endParaRPr>
          </a:p>
          <a:p>
            <a:pPr>
              <a:buClr>
                <a:schemeClr val="bg1">
                  <a:lumMod val="65000"/>
                </a:schemeClr>
              </a:buClr>
            </a:pPr>
            <a:r>
              <a:rPr lang="en-US" sz="2400" dirty="0">
                <a:solidFill>
                  <a:schemeClr val="tx1">
                    <a:lumMod val="75000"/>
                    <a:lumOff val="25000"/>
                  </a:schemeClr>
                </a:solidFill>
              </a:rPr>
              <a:t>There are some large outliers in the data here (e.g., times well over 30 days) so 1% trimmed statistics were used</a:t>
            </a:r>
          </a:p>
          <a:p>
            <a:pPr>
              <a:buClr>
                <a:schemeClr val="bg1">
                  <a:lumMod val="65000"/>
                </a:schemeClr>
              </a:buClr>
            </a:pPr>
            <a:endParaRPr lang="en-US" sz="2400" dirty="0">
              <a:solidFill>
                <a:schemeClr val="tx1">
                  <a:lumMod val="75000"/>
                  <a:lumOff val="25000"/>
                </a:schemeClr>
              </a:solidFill>
            </a:endParaRPr>
          </a:p>
          <a:p>
            <a:pPr>
              <a:buClr>
                <a:schemeClr val="bg1">
                  <a:lumMod val="65000"/>
                </a:schemeClr>
              </a:buClr>
            </a:pPr>
            <a:r>
              <a:rPr lang="en-US" sz="2400" dirty="0">
                <a:solidFill>
                  <a:schemeClr val="tx1">
                    <a:lumMod val="75000"/>
                    <a:lumOff val="25000"/>
                  </a:schemeClr>
                </a:solidFill>
              </a:rPr>
              <a:t>The </a:t>
            </a:r>
            <a:r>
              <a:rPr lang="en-US" sz="2400" i="1" dirty="0" err="1">
                <a:solidFill>
                  <a:schemeClr val="tx1">
                    <a:lumMod val="75000"/>
                    <a:lumOff val="25000"/>
                  </a:schemeClr>
                </a:solidFill>
              </a:rPr>
              <a:t>ride_length</a:t>
            </a:r>
            <a:r>
              <a:rPr lang="en-US" sz="2400" i="1" dirty="0">
                <a:solidFill>
                  <a:schemeClr val="tx1">
                    <a:lumMod val="75000"/>
                    <a:lumOff val="25000"/>
                  </a:schemeClr>
                </a:solidFill>
              </a:rPr>
              <a:t> </a:t>
            </a:r>
            <a:r>
              <a:rPr lang="en-US" sz="2400" dirty="0">
                <a:solidFill>
                  <a:schemeClr val="tx1">
                    <a:lumMod val="75000"/>
                    <a:lumOff val="25000"/>
                  </a:schemeClr>
                </a:solidFill>
              </a:rPr>
              <a:t>data was analyzed against multiple categorical variables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How long</a:t>
            </a:r>
          </a:p>
        </p:txBody>
      </p:sp>
    </p:spTree>
    <p:extLst>
      <p:ext uri="{BB962C8B-B14F-4D97-AF65-F5344CB8AC3E}">
        <p14:creationId xmlns:p14="http://schemas.microsoft.com/office/powerpoint/2010/main" val="423731928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D158BDB-DE42-40D0-BBD4-BA363EF627A9}"/>
              </a:ext>
            </a:extLst>
          </p:cNvPr>
          <p:cNvSpPr/>
          <p:nvPr/>
        </p:nvSpPr>
        <p:spPr>
          <a:xfrm>
            <a:off x="6590743" y="3386245"/>
            <a:ext cx="4528915" cy="30266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BE8EA8C-186E-4AB6-95EF-F45123D59A6F}"/>
              </a:ext>
            </a:extLst>
          </p:cNvPr>
          <p:cNvSpPr/>
          <p:nvPr/>
        </p:nvSpPr>
        <p:spPr>
          <a:xfrm>
            <a:off x="1058484" y="3384700"/>
            <a:ext cx="4239492" cy="30266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767255"/>
            <a:ext cx="10047317" cy="1485899"/>
          </a:xfrm>
        </p:spPr>
        <p:txBody>
          <a:bodyPr>
            <a:normAutofit fontScale="92500" lnSpcReduction="10000"/>
          </a:bodyPr>
          <a:lstStyle/>
          <a:p>
            <a:pPr>
              <a:buClr>
                <a:schemeClr val="bg1">
                  <a:lumMod val="65000"/>
                </a:schemeClr>
              </a:buClr>
            </a:pPr>
            <a:r>
              <a:rPr lang="en-US" sz="2000" dirty="0">
                <a:solidFill>
                  <a:schemeClr val="tx1">
                    <a:lumMod val="75000"/>
                    <a:lumOff val="25000"/>
                  </a:schemeClr>
                </a:solidFill>
              </a:rPr>
              <a:t>Ride time lengths distribution is more positively skewed for casual riders than members</a:t>
            </a:r>
          </a:p>
          <a:p>
            <a:pPr>
              <a:buClr>
                <a:schemeClr val="bg1">
                  <a:lumMod val="65000"/>
                </a:schemeClr>
              </a:buClr>
            </a:pPr>
            <a:r>
              <a:rPr lang="en-US" sz="2000" dirty="0">
                <a:solidFill>
                  <a:schemeClr val="tx1">
                    <a:lumMod val="75000"/>
                    <a:lumOff val="25000"/>
                  </a:schemeClr>
                </a:solidFill>
              </a:rPr>
              <a:t>Average ride time length for </a:t>
            </a:r>
          </a:p>
          <a:p>
            <a:pPr lvl="1">
              <a:buClr>
                <a:schemeClr val="bg1">
                  <a:lumMod val="65000"/>
                </a:schemeClr>
              </a:buClr>
            </a:pPr>
            <a:r>
              <a:rPr lang="en-US" sz="1800" dirty="0">
                <a:solidFill>
                  <a:schemeClr val="tx1">
                    <a:lumMod val="75000"/>
                    <a:lumOff val="25000"/>
                  </a:schemeClr>
                </a:solidFill>
              </a:rPr>
              <a:t>Casual riders is 23 minutes</a:t>
            </a:r>
          </a:p>
          <a:p>
            <a:pPr lvl="1">
              <a:buClr>
                <a:schemeClr val="bg1">
                  <a:lumMod val="65000"/>
                </a:schemeClr>
              </a:buClr>
            </a:pPr>
            <a:r>
              <a:rPr lang="en-US" sz="1800" dirty="0">
                <a:solidFill>
                  <a:schemeClr val="tx1">
                    <a:lumMod val="75000"/>
                    <a:lumOff val="25000"/>
                  </a:schemeClr>
                </a:solidFill>
              </a:rPr>
              <a:t>Members is 12 minutes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How long</a:t>
            </a:r>
          </a:p>
        </p:txBody>
      </p:sp>
      <p:pic>
        <p:nvPicPr>
          <p:cNvPr id="9" name="Picture 8" descr="A picture containing shape&#10;&#10;Description automatically generated">
            <a:extLst>
              <a:ext uri="{FF2B5EF4-FFF2-40B4-BE49-F238E27FC236}">
                <a16:creationId xmlns:a16="http://schemas.microsoft.com/office/drawing/2014/main" id="{C2841B41-0AD6-4737-94D7-5C4FE2430EF2}"/>
              </a:ext>
            </a:extLst>
          </p:cNvPr>
          <p:cNvPicPr>
            <a:picLocks noChangeAspect="1"/>
          </p:cNvPicPr>
          <p:nvPr/>
        </p:nvPicPr>
        <p:blipFill>
          <a:blip r:embed="rId2"/>
          <a:stretch>
            <a:fillRect/>
          </a:stretch>
        </p:blipFill>
        <p:spPr>
          <a:xfrm>
            <a:off x="1072341" y="3384700"/>
            <a:ext cx="4239492" cy="3028209"/>
          </a:xfrm>
          <a:prstGeom prst="rect">
            <a:avLst/>
          </a:prstGeom>
          <a:ln w="38100">
            <a:solidFill>
              <a:schemeClr val="tx1">
                <a:lumMod val="75000"/>
                <a:lumOff val="25000"/>
              </a:schemeClr>
            </a:solidFill>
          </a:ln>
        </p:spPr>
      </p:pic>
      <p:pic>
        <p:nvPicPr>
          <p:cNvPr id="12" name="Picture 11">
            <a:extLst>
              <a:ext uri="{FF2B5EF4-FFF2-40B4-BE49-F238E27FC236}">
                <a16:creationId xmlns:a16="http://schemas.microsoft.com/office/drawing/2014/main" id="{A2094606-5059-466A-BF5B-C06EB04E5ABC}"/>
              </a:ext>
            </a:extLst>
          </p:cNvPr>
          <p:cNvPicPr>
            <a:picLocks noChangeAspect="1"/>
          </p:cNvPicPr>
          <p:nvPr/>
        </p:nvPicPr>
        <p:blipFill>
          <a:blip r:embed="rId3"/>
          <a:srcRect/>
          <a:stretch/>
        </p:blipFill>
        <p:spPr>
          <a:xfrm>
            <a:off x="6590744" y="3386245"/>
            <a:ext cx="4539998" cy="3026664"/>
          </a:xfrm>
          <a:prstGeom prst="rect">
            <a:avLst/>
          </a:prstGeom>
          <a:ln w="38100">
            <a:solidFill>
              <a:schemeClr val="tx1">
                <a:lumMod val="75000"/>
                <a:lumOff val="25000"/>
              </a:schemeClr>
            </a:solidFill>
          </a:ln>
        </p:spPr>
      </p:pic>
    </p:spTree>
    <p:extLst>
      <p:ext uri="{BB962C8B-B14F-4D97-AF65-F5344CB8AC3E}">
        <p14:creationId xmlns:p14="http://schemas.microsoft.com/office/powerpoint/2010/main" val="2735261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2841B41-0AD6-4737-94D7-5C4FE2430EF2}"/>
              </a:ext>
            </a:extLst>
          </p:cNvPr>
          <p:cNvPicPr>
            <a:picLocks noChangeAspect="1"/>
          </p:cNvPicPr>
          <p:nvPr/>
        </p:nvPicPr>
        <p:blipFill>
          <a:blip r:embed="rId2"/>
          <a:srcRect/>
          <a:stretch/>
        </p:blipFill>
        <p:spPr>
          <a:xfrm>
            <a:off x="1072341" y="3384700"/>
            <a:ext cx="4402421" cy="3026664"/>
          </a:xfrm>
          <a:prstGeom prst="rect">
            <a:avLst/>
          </a:prstGeom>
          <a:ln w="38100">
            <a:solidFill>
              <a:schemeClr val="tx1">
                <a:lumMod val="75000"/>
                <a:lumOff val="25000"/>
              </a:schemeClr>
            </a:solidFill>
          </a:ln>
        </p:spPr>
      </p:pic>
      <p:pic>
        <p:nvPicPr>
          <p:cNvPr id="12" name="Picture 11">
            <a:extLst>
              <a:ext uri="{FF2B5EF4-FFF2-40B4-BE49-F238E27FC236}">
                <a16:creationId xmlns:a16="http://schemas.microsoft.com/office/drawing/2014/main" id="{A2094606-5059-466A-BF5B-C06EB04E5ABC}"/>
              </a:ext>
            </a:extLst>
          </p:cNvPr>
          <p:cNvPicPr>
            <a:picLocks noChangeAspect="1"/>
          </p:cNvPicPr>
          <p:nvPr/>
        </p:nvPicPr>
        <p:blipFill>
          <a:blip r:embed="rId3"/>
          <a:srcRect/>
          <a:stretch/>
        </p:blipFill>
        <p:spPr>
          <a:xfrm>
            <a:off x="6717238" y="3384700"/>
            <a:ext cx="4402420" cy="3026664"/>
          </a:xfrm>
          <a:prstGeom prst="rect">
            <a:avLst/>
          </a:prstGeom>
          <a:ln w="38100">
            <a:solidFill>
              <a:schemeClr val="tx1">
                <a:lumMod val="75000"/>
                <a:lumOff val="25000"/>
              </a:schemeClr>
            </a:solidFill>
          </a:ln>
        </p:spPr>
      </p:pic>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2"/>
            <a:ext cx="10047317" cy="1227374"/>
          </a:xfrm>
        </p:spPr>
        <p:txBody>
          <a:bodyPr>
            <a:normAutofit lnSpcReduction="10000"/>
          </a:bodyPr>
          <a:lstStyle/>
          <a:p>
            <a:pPr>
              <a:buClr>
                <a:schemeClr val="bg1">
                  <a:lumMod val="65000"/>
                </a:schemeClr>
              </a:buClr>
            </a:pPr>
            <a:r>
              <a:rPr lang="en-US" sz="2400" dirty="0">
                <a:solidFill>
                  <a:schemeClr val="tx1">
                    <a:lumMod val="75000"/>
                    <a:lumOff val="25000"/>
                  </a:schemeClr>
                </a:solidFill>
              </a:rPr>
              <a:t>The greatest differences in ride times occur in the spring summer months.</a:t>
            </a:r>
          </a:p>
          <a:p>
            <a:pPr>
              <a:buClr>
                <a:schemeClr val="bg1">
                  <a:lumMod val="65000"/>
                </a:schemeClr>
              </a:buClr>
            </a:pPr>
            <a:r>
              <a:rPr lang="en-US" sz="2400" dirty="0">
                <a:solidFill>
                  <a:schemeClr val="tx1">
                    <a:lumMod val="75000"/>
                    <a:lumOff val="25000"/>
                  </a:schemeClr>
                </a:solidFill>
              </a:rPr>
              <a:t>Members are consistent throughout the year while casual riders show much more variance.</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How long</a:t>
            </a:r>
          </a:p>
        </p:txBody>
      </p:sp>
    </p:spTree>
    <p:extLst>
      <p:ext uri="{BB962C8B-B14F-4D97-AF65-F5344CB8AC3E}">
        <p14:creationId xmlns:p14="http://schemas.microsoft.com/office/powerpoint/2010/main" val="197975637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2841B41-0AD6-4737-94D7-5C4FE2430EF2}"/>
              </a:ext>
            </a:extLst>
          </p:cNvPr>
          <p:cNvPicPr>
            <a:picLocks noChangeAspect="1"/>
          </p:cNvPicPr>
          <p:nvPr/>
        </p:nvPicPr>
        <p:blipFill>
          <a:blip r:embed="rId2"/>
          <a:srcRect/>
          <a:stretch/>
        </p:blipFill>
        <p:spPr>
          <a:xfrm>
            <a:off x="2416203" y="3640975"/>
            <a:ext cx="7044788" cy="2935328"/>
          </a:xfrm>
          <a:prstGeom prst="rect">
            <a:avLst/>
          </a:prstGeom>
          <a:ln w="38100">
            <a:solidFill>
              <a:schemeClr val="tx1">
                <a:lumMod val="75000"/>
                <a:lumOff val="25000"/>
              </a:schemeClr>
            </a:solidFill>
          </a:ln>
        </p:spPr>
      </p:pic>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2"/>
            <a:ext cx="10047317" cy="1227374"/>
          </a:xfrm>
        </p:spPr>
        <p:txBody>
          <a:bodyPr>
            <a:normAutofit fontScale="92500"/>
          </a:bodyPr>
          <a:lstStyle/>
          <a:p>
            <a:pPr>
              <a:buClr>
                <a:schemeClr val="bg1">
                  <a:lumMod val="65000"/>
                </a:schemeClr>
              </a:buClr>
            </a:pPr>
            <a:r>
              <a:rPr lang="en-US" sz="2400" dirty="0">
                <a:solidFill>
                  <a:schemeClr val="tx1">
                    <a:lumMod val="75000"/>
                    <a:lumOff val="25000"/>
                  </a:schemeClr>
                </a:solidFill>
              </a:rPr>
              <a:t>Casual riders have the shortest trips weekday mornings and the longest around noon on weekends.</a:t>
            </a:r>
          </a:p>
          <a:p>
            <a:pPr>
              <a:buClr>
                <a:schemeClr val="bg1">
                  <a:lumMod val="65000"/>
                </a:schemeClr>
              </a:buClr>
            </a:pPr>
            <a:r>
              <a:rPr lang="en-US" sz="2400" dirty="0">
                <a:solidFill>
                  <a:schemeClr val="tx1">
                    <a:lumMod val="75000"/>
                    <a:lumOff val="25000"/>
                  </a:schemeClr>
                </a:solidFill>
              </a:rPr>
              <a:t>Members ride slightly longer on weekends and are consistent across all times of day</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How long</a:t>
            </a:r>
          </a:p>
        </p:txBody>
      </p:sp>
    </p:spTree>
    <p:extLst>
      <p:ext uri="{BB962C8B-B14F-4D97-AF65-F5344CB8AC3E}">
        <p14:creationId xmlns:p14="http://schemas.microsoft.com/office/powerpoint/2010/main" val="22459643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analysis</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normAutofit/>
          </a:bodyPr>
          <a:lstStyle/>
          <a:p>
            <a:r>
              <a:rPr lang="en-US" dirty="0">
                <a:solidFill>
                  <a:schemeClr val="tx1">
                    <a:lumMod val="75000"/>
                    <a:lumOff val="25000"/>
                  </a:schemeClr>
                </a:solidFill>
              </a:rPr>
              <a:t>There are </a:t>
            </a:r>
            <a:r>
              <a:rPr lang="en-US" b="1" dirty="0">
                <a:solidFill>
                  <a:schemeClr val="tx1">
                    <a:lumMod val="75000"/>
                    <a:lumOff val="25000"/>
                  </a:schemeClr>
                </a:solidFill>
              </a:rPr>
              <a:t>four </a:t>
            </a:r>
            <a:r>
              <a:rPr lang="en-US" dirty="0">
                <a:solidFill>
                  <a:schemeClr val="tx1">
                    <a:lumMod val="75000"/>
                    <a:lumOff val="25000"/>
                  </a:schemeClr>
                </a:solidFill>
              </a:rPr>
              <a:t>key differences and/or patterns that were identified:</a:t>
            </a:r>
          </a:p>
          <a:p>
            <a:pPr marL="457200" indent="-457200">
              <a:buClr>
                <a:schemeClr val="bg1">
                  <a:lumMod val="65000"/>
                </a:schemeClr>
              </a:buClr>
              <a:buFont typeface="+mj-lt"/>
              <a:buAutoNum type="arabicPeriod"/>
            </a:pPr>
            <a:r>
              <a:rPr lang="en-US" dirty="0">
                <a:solidFill>
                  <a:schemeClr val="bg1">
                    <a:lumMod val="65000"/>
                  </a:schemeClr>
                </a:solidFill>
              </a:rPr>
              <a:t>What</a:t>
            </a:r>
          </a:p>
          <a:p>
            <a:pPr marL="457200" indent="-457200">
              <a:buClr>
                <a:schemeClr val="bg1">
                  <a:lumMod val="65000"/>
                </a:schemeClr>
              </a:buClr>
              <a:buFont typeface="+mj-lt"/>
              <a:buAutoNum type="arabicPeriod"/>
            </a:pPr>
            <a:r>
              <a:rPr lang="en-US" dirty="0">
                <a:solidFill>
                  <a:schemeClr val="bg1">
                    <a:lumMod val="65000"/>
                  </a:schemeClr>
                </a:solidFill>
              </a:rPr>
              <a:t>When</a:t>
            </a:r>
          </a:p>
          <a:p>
            <a:pPr marL="457200" indent="-457200">
              <a:buClr>
                <a:schemeClr val="bg1">
                  <a:lumMod val="65000"/>
                </a:schemeClr>
              </a:buClr>
              <a:buFont typeface="+mj-lt"/>
              <a:buAutoNum type="arabicPeriod"/>
            </a:pPr>
            <a:r>
              <a:rPr lang="en-US" dirty="0">
                <a:solidFill>
                  <a:schemeClr val="bg1">
                    <a:lumMod val="65000"/>
                  </a:schemeClr>
                </a:solidFill>
              </a:rPr>
              <a:t>How Long</a:t>
            </a:r>
          </a:p>
          <a:p>
            <a:pPr marL="457200" indent="-457200">
              <a:buClr>
                <a:schemeClr val="bg1">
                  <a:lumMod val="65000"/>
                </a:schemeClr>
              </a:buClr>
              <a:buFont typeface="+mj-lt"/>
              <a:buAutoNum type="arabicPeriod"/>
            </a:pPr>
            <a:r>
              <a:rPr lang="en-US" b="1" dirty="0">
                <a:solidFill>
                  <a:schemeClr val="tx1">
                    <a:lumMod val="75000"/>
                    <a:lumOff val="25000"/>
                  </a:schemeClr>
                </a:solidFill>
              </a:rPr>
              <a:t>Where</a:t>
            </a:r>
          </a:p>
        </p:txBody>
      </p:sp>
    </p:spTree>
    <p:extLst>
      <p:ext uri="{BB962C8B-B14F-4D97-AF65-F5344CB8AC3E}">
        <p14:creationId xmlns:p14="http://schemas.microsoft.com/office/powerpoint/2010/main" val="235713212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Objective</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lstStyle/>
          <a:p>
            <a:r>
              <a:rPr lang="en-US" dirty="0">
                <a:solidFill>
                  <a:schemeClr val="tx1">
                    <a:lumMod val="75000"/>
                    <a:lumOff val="25000"/>
                  </a:schemeClr>
                </a:solidFill>
              </a:rPr>
              <a:t>Cyclistic is a fictitious alias for a bicycle ridesharing company in Chicago. The goal of this mock is to help inform the marketing team, whose campaign is aimed towards converting “casual riders” into annual members. Towards this aim, I identify key differences between the groups and general patterns in casual riding to provide opportunities for effective marketing.</a:t>
            </a:r>
          </a:p>
        </p:txBody>
      </p:sp>
    </p:spTree>
    <p:extLst>
      <p:ext uri="{BB962C8B-B14F-4D97-AF65-F5344CB8AC3E}">
        <p14:creationId xmlns:p14="http://schemas.microsoft.com/office/powerpoint/2010/main" val="357650302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2078182"/>
            <a:ext cx="10058399" cy="3850257"/>
          </a:xfrm>
        </p:spPr>
        <p:txBody>
          <a:bodyPr>
            <a:normAutofit fontScale="92500" lnSpcReduction="10000"/>
          </a:bodyPr>
          <a:lstStyle/>
          <a:p>
            <a:pPr marL="0" indent="0">
              <a:buNone/>
            </a:pPr>
            <a:r>
              <a:rPr lang="en-US" sz="2400" dirty="0">
                <a:solidFill>
                  <a:schemeClr val="tx1">
                    <a:lumMod val="75000"/>
                    <a:lumOff val="25000"/>
                  </a:schemeClr>
                </a:solidFill>
              </a:rPr>
              <a:t>What areas were riders in most often?</a:t>
            </a:r>
          </a:p>
          <a:p>
            <a:pPr marL="0" indent="0">
              <a:buNone/>
            </a:pPr>
            <a:endParaRPr lang="en-US" sz="2400" dirty="0">
              <a:solidFill>
                <a:schemeClr val="tx1">
                  <a:lumMod val="75000"/>
                  <a:lumOff val="25000"/>
                </a:schemeClr>
              </a:solidFill>
            </a:endParaRPr>
          </a:p>
          <a:p>
            <a:pPr marL="0" indent="0">
              <a:buNone/>
            </a:pPr>
            <a:r>
              <a:rPr lang="en-US" sz="2400" dirty="0">
                <a:solidFill>
                  <a:schemeClr val="tx1">
                    <a:lumMod val="75000"/>
                    <a:lumOff val="25000"/>
                  </a:schemeClr>
                </a:solidFill>
              </a:rPr>
              <a:t>We analyzed which stations casual riders and members interacted with most frequently to inform possible physical marketing locations.</a:t>
            </a:r>
          </a:p>
          <a:p>
            <a:pPr marL="0" indent="0">
              <a:buNone/>
            </a:pPr>
            <a:endParaRPr lang="en-US" sz="2400" dirty="0">
              <a:solidFill>
                <a:schemeClr val="tx1">
                  <a:lumMod val="75000"/>
                  <a:lumOff val="25000"/>
                </a:schemeClr>
              </a:solidFill>
            </a:endParaRPr>
          </a:p>
          <a:p>
            <a:pPr marL="0" indent="0">
              <a:buNone/>
            </a:pPr>
            <a:r>
              <a:rPr lang="en-US" sz="2400" dirty="0">
                <a:solidFill>
                  <a:schemeClr val="tx1">
                    <a:lumMod val="75000"/>
                    <a:lumOff val="25000"/>
                  </a:schemeClr>
                </a:solidFill>
              </a:rPr>
              <a:t>We used machine learning to separate stations into 3 areas:</a:t>
            </a:r>
          </a:p>
          <a:p>
            <a:pPr lvl="1"/>
            <a:r>
              <a:rPr lang="en-US" sz="2200" dirty="0">
                <a:solidFill>
                  <a:schemeClr val="tx1">
                    <a:lumMod val="75000"/>
                    <a:lumOff val="25000"/>
                  </a:schemeClr>
                </a:solidFill>
              </a:rPr>
              <a:t>University of Chicago</a:t>
            </a:r>
          </a:p>
          <a:p>
            <a:pPr lvl="1"/>
            <a:r>
              <a:rPr lang="en-US" sz="2200" dirty="0">
                <a:solidFill>
                  <a:schemeClr val="tx1">
                    <a:lumMod val="75000"/>
                    <a:lumOff val="25000"/>
                  </a:schemeClr>
                </a:solidFill>
              </a:rPr>
              <a:t>Navy Pier</a:t>
            </a:r>
          </a:p>
          <a:p>
            <a:pPr lvl="1"/>
            <a:r>
              <a:rPr lang="en-US" sz="2200" dirty="0">
                <a:solidFill>
                  <a:schemeClr val="tx1">
                    <a:lumMod val="75000"/>
                    <a:lumOff val="25000"/>
                  </a:schemeClr>
                </a:solidFill>
              </a:rPr>
              <a:t>North Side</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where</a:t>
            </a:r>
          </a:p>
        </p:txBody>
      </p:sp>
    </p:spTree>
    <p:extLst>
      <p:ext uri="{BB962C8B-B14F-4D97-AF65-F5344CB8AC3E}">
        <p14:creationId xmlns:p14="http://schemas.microsoft.com/office/powerpoint/2010/main" val="25163655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2078182"/>
            <a:ext cx="10058399" cy="3850257"/>
          </a:xfrm>
        </p:spPr>
        <p:txBody>
          <a:bodyPr>
            <a:normAutofit fontScale="92500" lnSpcReduction="10000"/>
          </a:bodyPr>
          <a:lstStyle/>
          <a:p>
            <a:pPr marL="0" indent="0">
              <a:buNone/>
            </a:pPr>
            <a:r>
              <a:rPr lang="en-US" sz="2200" dirty="0">
                <a:solidFill>
                  <a:schemeClr val="tx1">
                    <a:lumMod val="75000"/>
                    <a:lumOff val="25000"/>
                  </a:schemeClr>
                </a:solidFill>
              </a:rPr>
              <a:t>To analyze the spread of station interactions, we create a distribution of the Euclidean Norms from the average location of all interactions to each station interaction. We choose standard deviation as a measure of spread.</a:t>
            </a:r>
          </a:p>
          <a:p>
            <a:pPr marL="0" indent="0">
              <a:buNone/>
            </a:pPr>
            <a:endParaRPr lang="en-US" sz="2200" dirty="0">
              <a:solidFill>
                <a:schemeClr val="tx1">
                  <a:lumMod val="75000"/>
                  <a:lumOff val="25000"/>
                </a:schemeClr>
              </a:solidFill>
            </a:endParaRPr>
          </a:p>
          <a:p>
            <a:pPr marL="0" indent="0">
              <a:buNone/>
            </a:pPr>
            <a:r>
              <a:rPr lang="en-US" sz="2200" dirty="0">
                <a:solidFill>
                  <a:schemeClr val="tx1">
                    <a:lumMod val="75000"/>
                    <a:lumOff val="25000"/>
                  </a:schemeClr>
                </a:solidFill>
              </a:rPr>
              <a:t>The distribution for members has a standard deviation almost </a:t>
            </a:r>
            <a:r>
              <a:rPr lang="en-US" sz="2200" b="1" dirty="0">
                <a:solidFill>
                  <a:schemeClr val="tx1">
                    <a:lumMod val="75000"/>
                    <a:lumOff val="25000"/>
                  </a:schemeClr>
                </a:solidFill>
              </a:rPr>
              <a:t>4x</a:t>
            </a:r>
            <a:r>
              <a:rPr lang="en-US" sz="2200" dirty="0">
                <a:solidFill>
                  <a:schemeClr val="tx1">
                    <a:lumMod val="75000"/>
                    <a:lumOff val="25000"/>
                  </a:schemeClr>
                </a:solidFill>
              </a:rPr>
              <a:t> as large as the standard deviation for casual riders. Using different norms leads to various differences between the standard deviations.</a:t>
            </a:r>
          </a:p>
          <a:p>
            <a:pPr marL="0" indent="0">
              <a:buNone/>
            </a:pPr>
            <a:endParaRPr lang="en-US" sz="2200" dirty="0">
              <a:solidFill>
                <a:schemeClr val="tx1">
                  <a:lumMod val="75000"/>
                  <a:lumOff val="25000"/>
                </a:schemeClr>
              </a:solidFill>
            </a:endParaRPr>
          </a:p>
          <a:p>
            <a:pPr marL="0" indent="0">
              <a:buNone/>
            </a:pPr>
            <a:r>
              <a:rPr lang="en-US" sz="2200" dirty="0">
                <a:solidFill>
                  <a:schemeClr val="tx1">
                    <a:lumMod val="75000"/>
                    <a:lumOff val="25000"/>
                  </a:schemeClr>
                </a:solidFill>
              </a:rPr>
              <a:t>In every case, the standard deviation of the members distribution is greater than that of the casuals </a:t>
            </a:r>
            <a:r>
              <a:rPr lang="en-US" sz="2200" dirty="0">
                <a:solidFill>
                  <a:schemeClr val="tx1">
                    <a:lumMod val="75000"/>
                    <a:lumOff val="25000"/>
                  </a:schemeClr>
                </a:solidFill>
                <a:sym typeface="Wingdings" panose="05000000000000000000" pitchFamily="2" charset="2"/>
              </a:rPr>
              <a:t> Casual Riders are more condensed around the center of the distribution (near Navy Pier)</a:t>
            </a:r>
            <a:endParaRPr lang="en-US" sz="2200" dirty="0">
              <a:solidFill>
                <a:schemeClr val="tx1">
                  <a:lumMod val="75000"/>
                  <a:lumOff val="25000"/>
                </a:schemeClr>
              </a:solidFill>
            </a:endParaRP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where</a:t>
            </a:r>
          </a:p>
        </p:txBody>
      </p:sp>
    </p:spTree>
    <p:extLst>
      <p:ext uri="{BB962C8B-B14F-4D97-AF65-F5344CB8AC3E}">
        <p14:creationId xmlns:p14="http://schemas.microsoft.com/office/powerpoint/2010/main" val="91567093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1989651"/>
            <a:ext cx="3599411" cy="4195963"/>
          </a:xfrm>
        </p:spPr>
        <p:txBody>
          <a:bodyPr>
            <a:normAutofit lnSpcReduction="10000"/>
          </a:bodyPr>
          <a:lstStyle/>
          <a:p>
            <a:pPr marL="0" indent="0">
              <a:buNone/>
            </a:pPr>
            <a:r>
              <a:rPr lang="en-US" dirty="0">
                <a:solidFill>
                  <a:schemeClr val="tx1">
                    <a:lumMod val="75000"/>
                    <a:lumOff val="25000"/>
                  </a:schemeClr>
                </a:solidFill>
              </a:rPr>
              <a:t>Elbow method with the sum of squares was used to determine the optimal number of clusters</a:t>
            </a:r>
          </a:p>
          <a:p>
            <a:pPr lvl="1"/>
            <a:r>
              <a:rPr lang="en-US" dirty="0">
                <a:solidFill>
                  <a:schemeClr val="tx1">
                    <a:lumMod val="75000"/>
                    <a:lumOff val="25000"/>
                  </a:schemeClr>
                </a:solidFill>
              </a:rPr>
              <a:t>3 for casual riders and members</a:t>
            </a:r>
          </a:p>
          <a:p>
            <a:pPr marL="228600" lvl="1" indent="0">
              <a:buNone/>
            </a:pPr>
            <a:endParaRPr lang="en-US" dirty="0">
              <a:solidFill>
                <a:schemeClr val="tx1">
                  <a:lumMod val="75000"/>
                  <a:lumOff val="25000"/>
                </a:schemeClr>
              </a:solidFill>
            </a:endParaRPr>
          </a:p>
          <a:p>
            <a:pPr marL="0" indent="0">
              <a:buNone/>
            </a:pPr>
            <a:r>
              <a:rPr lang="en-US" dirty="0">
                <a:solidFill>
                  <a:schemeClr val="tx1">
                    <a:lumMod val="75000"/>
                    <a:lumOff val="25000"/>
                  </a:schemeClr>
                </a:solidFill>
              </a:rPr>
              <a:t>K-Means clustering algorithm grouped the stations similarly, but not identically. </a:t>
            </a:r>
          </a:p>
          <a:p>
            <a:pPr marL="0" indent="0">
              <a:buNone/>
            </a:pPr>
            <a:endParaRPr lang="en-US" dirty="0">
              <a:solidFill>
                <a:schemeClr val="tx1">
                  <a:lumMod val="75000"/>
                  <a:lumOff val="25000"/>
                </a:schemeClr>
              </a:solidFill>
            </a:endParaRPr>
          </a:p>
          <a:p>
            <a:pPr marL="0" indent="0">
              <a:buNone/>
            </a:pPr>
            <a:r>
              <a:rPr lang="en-US" dirty="0">
                <a:solidFill>
                  <a:schemeClr val="tx1">
                    <a:lumMod val="75000"/>
                    <a:lumOff val="25000"/>
                  </a:schemeClr>
                </a:solidFill>
              </a:rPr>
              <a:t>Member cluster sizes are more equivalent in size, matching the expected behavior from being more spread out</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Where</a:t>
            </a:r>
          </a:p>
        </p:txBody>
      </p:sp>
      <p:pic>
        <p:nvPicPr>
          <p:cNvPr id="5" name="Picture 4">
            <a:extLst>
              <a:ext uri="{FF2B5EF4-FFF2-40B4-BE49-F238E27FC236}">
                <a16:creationId xmlns:a16="http://schemas.microsoft.com/office/drawing/2014/main" id="{637450E1-6BD4-44C9-95C9-76FE2C52A91D}"/>
              </a:ext>
            </a:extLst>
          </p:cNvPr>
          <p:cNvPicPr>
            <a:picLocks noChangeAspect="1"/>
          </p:cNvPicPr>
          <p:nvPr/>
        </p:nvPicPr>
        <p:blipFill>
          <a:blip r:embed="rId2"/>
          <a:srcRect/>
          <a:stretch/>
        </p:blipFill>
        <p:spPr>
          <a:xfrm>
            <a:off x="4902034" y="1853422"/>
            <a:ext cx="5957893" cy="4468420"/>
          </a:xfrm>
          <a:prstGeom prst="rect">
            <a:avLst/>
          </a:prstGeom>
          <a:ln w="38100" cap="sq">
            <a:solidFill>
              <a:schemeClr val="tx1">
                <a:lumMod val="75000"/>
                <a:lumOff val="25000"/>
              </a:schemeClr>
            </a:solidFill>
            <a:miter lim="800000"/>
          </a:ln>
          <a:effectLst/>
        </p:spPr>
      </p:pic>
    </p:spTree>
    <p:extLst>
      <p:ext uri="{BB962C8B-B14F-4D97-AF65-F5344CB8AC3E}">
        <p14:creationId xmlns:p14="http://schemas.microsoft.com/office/powerpoint/2010/main" val="28397495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Where</a:t>
            </a:r>
          </a:p>
        </p:txBody>
      </p:sp>
      <p:grpSp>
        <p:nvGrpSpPr>
          <p:cNvPr id="5" name="Group 4">
            <a:extLst>
              <a:ext uri="{FF2B5EF4-FFF2-40B4-BE49-F238E27FC236}">
                <a16:creationId xmlns:a16="http://schemas.microsoft.com/office/drawing/2014/main" id="{CC8BDFF1-F2AB-4780-A52B-7592E5DE53D7}"/>
              </a:ext>
            </a:extLst>
          </p:cNvPr>
          <p:cNvGrpSpPr/>
          <p:nvPr/>
        </p:nvGrpSpPr>
        <p:grpSpPr>
          <a:xfrm>
            <a:off x="2007783" y="2008528"/>
            <a:ext cx="8176434" cy="4400029"/>
            <a:chOff x="2007783" y="2008528"/>
            <a:chExt cx="8176434" cy="4400029"/>
          </a:xfrm>
        </p:grpSpPr>
        <p:pic>
          <p:nvPicPr>
            <p:cNvPr id="9" name="Picture 8">
              <a:extLst>
                <a:ext uri="{FF2B5EF4-FFF2-40B4-BE49-F238E27FC236}">
                  <a16:creationId xmlns:a16="http://schemas.microsoft.com/office/drawing/2014/main" id="{C2841B41-0AD6-4737-94D7-5C4FE2430EF2}"/>
                </a:ext>
              </a:extLst>
            </p:cNvPr>
            <p:cNvPicPr>
              <a:picLocks noChangeAspect="1"/>
            </p:cNvPicPr>
            <p:nvPr/>
          </p:nvPicPr>
          <p:blipFill>
            <a:blip r:embed="rId2"/>
            <a:srcRect/>
            <a:stretch/>
          </p:blipFill>
          <p:spPr>
            <a:xfrm>
              <a:off x="2007783" y="2008528"/>
              <a:ext cx="8176434" cy="4400029"/>
            </a:xfrm>
            <a:prstGeom prst="rect">
              <a:avLst/>
            </a:prstGeom>
            <a:ln w="38100">
              <a:solidFill>
                <a:schemeClr val="tx1">
                  <a:lumMod val="75000"/>
                  <a:lumOff val="25000"/>
                </a:schemeClr>
              </a:solidFill>
            </a:ln>
          </p:spPr>
        </p:pic>
        <p:cxnSp>
          <p:nvCxnSpPr>
            <p:cNvPr id="3" name="Straight Connector 2">
              <a:extLst>
                <a:ext uri="{FF2B5EF4-FFF2-40B4-BE49-F238E27FC236}">
                  <a16:creationId xmlns:a16="http://schemas.microsoft.com/office/drawing/2014/main" id="{5D13DC30-EE23-48EE-9478-0719BAD274F6}"/>
                </a:ext>
              </a:extLst>
            </p:cNvPr>
            <p:cNvCxnSpPr/>
            <p:nvPr/>
          </p:nvCxnSpPr>
          <p:spPr>
            <a:xfrm flipV="1">
              <a:off x="3034145" y="4056611"/>
              <a:ext cx="1479666" cy="681644"/>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6F67C4A-B860-4B85-B407-5CDAAE03E604}"/>
                </a:ext>
              </a:extLst>
            </p:cNvPr>
            <p:cNvCxnSpPr>
              <a:cxnSpLocks/>
            </p:cNvCxnSpPr>
            <p:nvPr/>
          </p:nvCxnSpPr>
          <p:spPr>
            <a:xfrm flipV="1">
              <a:off x="3142211" y="4780167"/>
              <a:ext cx="1604356" cy="314877"/>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2D22A9F-3A15-4407-BC63-60A1DB47DA74}"/>
                </a:ext>
              </a:extLst>
            </p:cNvPr>
            <p:cNvCxnSpPr>
              <a:cxnSpLocks/>
            </p:cNvCxnSpPr>
            <p:nvPr/>
          </p:nvCxnSpPr>
          <p:spPr>
            <a:xfrm flipV="1">
              <a:off x="6540472" y="4073078"/>
              <a:ext cx="1471353" cy="605422"/>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CDD0EC7-2398-47A0-9A49-4F4298C3B18C}"/>
                </a:ext>
              </a:extLst>
            </p:cNvPr>
            <p:cNvCxnSpPr>
              <a:cxnSpLocks/>
            </p:cNvCxnSpPr>
            <p:nvPr/>
          </p:nvCxnSpPr>
          <p:spPr>
            <a:xfrm flipV="1">
              <a:off x="6658505" y="4705194"/>
              <a:ext cx="1613773" cy="397563"/>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8413397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A50BFFC0-7F90-43C3-9118-A494F3591334}"/>
              </a:ext>
            </a:extLst>
          </p:cNvPr>
          <p:cNvGrpSpPr>
            <a:grpSpLocks noChangeAspect="1"/>
          </p:cNvGrpSpPr>
          <p:nvPr/>
        </p:nvGrpSpPr>
        <p:grpSpPr>
          <a:xfrm>
            <a:off x="192024" y="1801368"/>
            <a:ext cx="3398401" cy="1828800"/>
            <a:chOff x="2007783" y="2008528"/>
            <a:chExt cx="8176434" cy="4400029"/>
          </a:xfrm>
        </p:grpSpPr>
        <p:pic>
          <p:nvPicPr>
            <p:cNvPr id="23" name="Picture 22">
              <a:extLst>
                <a:ext uri="{FF2B5EF4-FFF2-40B4-BE49-F238E27FC236}">
                  <a16:creationId xmlns:a16="http://schemas.microsoft.com/office/drawing/2014/main" id="{86B6FC2B-1A9B-4D63-BF09-ACE7396FAC10}"/>
                </a:ext>
              </a:extLst>
            </p:cNvPr>
            <p:cNvPicPr>
              <a:picLocks noChangeAspect="1"/>
            </p:cNvPicPr>
            <p:nvPr/>
          </p:nvPicPr>
          <p:blipFill>
            <a:blip r:embed="rId2"/>
            <a:srcRect/>
            <a:stretch/>
          </p:blipFill>
          <p:spPr>
            <a:xfrm>
              <a:off x="2007783" y="2008528"/>
              <a:ext cx="8176434" cy="4400029"/>
            </a:xfrm>
            <a:prstGeom prst="rect">
              <a:avLst/>
            </a:prstGeom>
            <a:ln w="38100">
              <a:solidFill>
                <a:schemeClr val="tx1">
                  <a:lumMod val="75000"/>
                  <a:lumOff val="25000"/>
                </a:schemeClr>
              </a:solidFill>
            </a:ln>
          </p:spPr>
        </p:pic>
        <p:cxnSp>
          <p:nvCxnSpPr>
            <p:cNvPr id="24" name="Straight Connector 23">
              <a:extLst>
                <a:ext uri="{FF2B5EF4-FFF2-40B4-BE49-F238E27FC236}">
                  <a16:creationId xmlns:a16="http://schemas.microsoft.com/office/drawing/2014/main" id="{16631F63-89D8-4F23-A68D-776985557EBB}"/>
                </a:ext>
              </a:extLst>
            </p:cNvPr>
            <p:cNvCxnSpPr/>
            <p:nvPr/>
          </p:nvCxnSpPr>
          <p:spPr>
            <a:xfrm flipV="1">
              <a:off x="3034145" y="4056611"/>
              <a:ext cx="1479666" cy="681644"/>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80FD825-83C2-433C-B291-887F9031B30D}"/>
                </a:ext>
              </a:extLst>
            </p:cNvPr>
            <p:cNvCxnSpPr>
              <a:cxnSpLocks/>
            </p:cNvCxnSpPr>
            <p:nvPr/>
          </p:nvCxnSpPr>
          <p:spPr>
            <a:xfrm flipV="1">
              <a:off x="3142211" y="4780167"/>
              <a:ext cx="1604356" cy="314877"/>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B32073B-E88C-4751-A79B-54D412561F9A}"/>
                </a:ext>
              </a:extLst>
            </p:cNvPr>
            <p:cNvCxnSpPr>
              <a:cxnSpLocks/>
            </p:cNvCxnSpPr>
            <p:nvPr/>
          </p:nvCxnSpPr>
          <p:spPr>
            <a:xfrm flipV="1">
              <a:off x="6540472" y="4073078"/>
              <a:ext cx="1471353" cy="605422"/>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B011F77-CCEC-47EB-941C-0DD09B217FD2}"/>
                </a:ext>
              </a:extLst>
            </p:cNvPr>
            <p:cNvCxnSpPr>
              <a:cxnSpLocks/>
            </p:cNvCxnSpPr>
            <p:nvPr/>
          </p:nvCxnSpPr>
          <p:spPr>
            <a:xfrm flipV="1">
              <a:off x="6658505" y="4705194"/>
              <a:ext cx="1613773" cy="397563"/>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pic>
        <p:nvPicPr>
          <p:cNvPr id="9" name="Picture 8">
            <a:extLst>
              <a:ext uri="{FF2B5EF4-FFF2-40B4-BE49-F238E27FC236}">
                <a16:creationId xmlns:a16="http://schemas.microsoft.com/office/drawing/2014/main" id="{C2841B41-0AD6-4737-94D7-5C4FE2430EF2}"/>
              </a:ext>
            </a:extLst>
          </p:cNvPr>
          <p:cNvPicPr>
            <a:picLocks noChangeAspect="1"/>
          </p:cNvPicPr>
          <p:nvPr/>
        </p:nvPicPr>
        <p:blipFill>
          <a:blip r:embed="rId3"/>
          <a:srcRect/>
          <a:stretch/>
        </p:blipFill>
        <p:spPr>
          <a:xfrm>
            <a:off x="3838652" y="2594286"/>
            <a:ext cx="7517104" cy="3591328"/>
          </a:xfrm>
          <a:prstGeom prst="rect">
            <a:avLst/>
          </a:prstGeom>
          <a:ln w="38100">
            <a:solidFill>
              <a:schemeClr val="tx1">
                <a:lumMod val="75000"/>
                <a:lumOff val="25000"/>
              </a:schemeClr>
            </a:solidFill>
          </a:ln>
        </p:spPr>
      </p:pic>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Where</a:t>
            </a:r>
          </a:p>
        </p:txBody>
      </p:sp>
      <p:sp>
        <p:nvSpPr>
          <p:cNvPr id="6" name="Oval 5">
            <a:extLst>
              <a:ext uri="{FF2B5EF4-FFF2-40B4-BE49-F238E27FC236}">
                <a16:creationId xmlns:a16="http://schemas.microsoft.com/office/drawing/2014/main" id="{EE8C097B-687D-447A-AF50-88BC9FDD2CCF}"/>
              </a:ext>
            </a:extLst>
          </p:cNvPr>
          <p:cNvSpPr/>
          <p:nvPr/>
        </p:nvSpPr>
        <p:spPr>
          <a:xfrm>
            <a:off x="1003287" y="3061160"/>
            <a:ext cx="255673" cy="21421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4D50EC24-C007-4FA9-A773-DC1FA4D9494C}"/>
              </a:ext>
            </a:extLst>
          </p:cNvPr>
          <p:cNvSpPr/>
          <p:nvPr/>
        </p:nvSpPr>
        <p:spPr>
          <a:xfrm>
            <a:off x="2431833" y="3061160"/>
            <a:ext cx="255673" cy="21421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472666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40ED220C-C729-4047-A70B-6B9B0769D998}"/>
              </a:ext>
            </a:extLst>
          </p:cNvPr>
          <p:cNvPicPr>
            <a:picLocks noChangeAspect="1"/>
          </p:cNvPicPr>
          <p:nvPr/>
        </p:nvPicPr>
        <p:blipFill>
          <a:blip r:embed="rId2">
            <a:alphaModFix/>
          </a:blip>
          <a:srcRect/>
          <a:stretch/>
        </p:blipFill>
        <p:spPr>
          <a:xfrm>
            <a:off x="3834041" y="2594286"/>
            <a:ext cx="7517105" cy="3652512"/>
          </a:xfrm>
          <a:prstGeom prst="rect">
            <a:avLst/>
          </a:prstGeom>
          <a:ln w="38100">
            <a:solidFill>
              <a:schemeClr val="tx1">
                <a:lumMod val="75000"/>
                <a:lumOff val="25000"/>
              </a:schemeClr>
            </a:solidFill>
          </a:ln>
        </p:spPr>
      </p:pic>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Where</a:t>
            </a:r>
          </a:p>
        </p:txBody>
      </p:sp>
      <p:grpSp>
        <p:nvGrpSpPr>
          <p:cNvPr id="29" name="Group 28">
            <a:extLst>
              <a:ext uri="{FF2B5EF4-FFF2-40B4-BE49-F238E27FC236}">
                <a16:creationId xmlns:a16="http://schemas.microsoft.com/office/drawing/2014/main" id="{02C34ADE-8D0E-4B6F-88CE-6D9539F5E8D2}"/>
              </a:ext>
            </a:extLst>
          </p:cNvPr>
          <p:cNvGrpSpPr>
            <a:grpSpLocks noChangeAspect="1"/>
          </p:cNvGrpSpPr>
          <p:nvPr/>
        </p:nvGrpSpPr>
        <p:grpSpPr>
          <a:xfrm>
            <a:off x="192024" y="1801368"/>
            <a:ext cx="3398401" cy="1828800"/>
            <a:chOff x="2007783" y="2008528"/>
            <a:chExt cx="8176434" cy="4400029"/>
          </a:xfrm>
        </p:grpSpPr>
        <p:pic>
          <p:nvPicPr>
            <p:cNvPr id="30" name="Picture 29">
              <a:extLst>
                <a:ext uri="{FF2B5EF4-FFF2-40B4-BE49-F238E27FC236}">
                  <a16:creationId xmlns:a16="http://schemas.microsoft.com/office/drawing/2014/main" id="{8FEF3DCA-7F87-4109-9530-ED208B1B5E8F}"/>
                </a:ext>
              </a:extLst>
            </p:cNvPr>
            <p:cNvPicPr>
              <a:picLocks noChangeAspect="1"/>
            </p:cNvPicPr>
            <p:nvPr/>
          </p:nvPicPr>
          <p:blipFill>
            <a:blip r:embed="rId3"/>
            <a:srcRect/>
            <a:stretch/>
          </p:blipFill>
          <p:spPr>
            <a:xfrm>
              <a:off x="2007783" y="2008528"/>
              <a:ext cx="8176434" cy="4400029"/>
            </a:xfrm>
            <a:prstGeom prst="rect">
              <a:avLst/>
            </a:prstGeom>
            <a:ln w="38100">
              <a:solidFill>
                <a:schemeClr val="tx1">
                  <a:lumMod val="75000"/>
                  <a:lumOff val="25000"/>
                </a:schemeClr>
              </a:solidFill>
            </a:ln>
          </p:spPr>
        </p:pic>
        <p:cxnSp>
          <p:nvCxnSpPr>
            <p:cNvPr id="31" name="Straight Connector 30">
              <a:extLst>
                <a:ext uri="{FF2B5EF4-FFF2-40B4-BE49-F238E27FC236}">
                  <a16:creationId xmlns:a16="http://schemas.microsoft.com/office/drawing/2014/main" id="{BD32E154-567A-4C66-880D-03B1136883EE}"/>
                </a:ext>
              </a:extLst>
            </p:cNvPr>
            <p:cNvCxnSpPr/>
            <p:nvPr/>
          </p:nvCxnSpPr>
          <p:spPr>
            <a:xfrm flipV="1">
              <a:off x="3034145" y="4056611"/>
              <a:ext cx="1479666" cy="681644"/>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F6CBBED-E3C4-46D3-9F23-0201F005F40E}"/>
                </a:ext>
              </a:extLst>
            </p:cNvPr>
            <p:cNvCxnSpPr>
              <a:cxnSpLocks/>
            </p:cNvCxnSpPr>
            <p:nvPr/>
          </p:nvCxnSpPr>
          <p:spPr>
            <a:xfrm flipV="1">
              <a:off x="3142211" y="4780167"/>
              <a:ext cx="1604356" cy="314877"/>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626FAC2-0AA0-43B6-BB7A-098ECE871BCE}"/>
                </a:ext>
              </a:extLst>
            </p:cNvPr>
            <p:cNvCxnSpPr>
              <a:cxnSpLocks/>
            </p:cNvCxnSpPr>
            <p:nvPr/>
          </p:nvCxnSpPr>
          <p:spPr>
            <a:xfrm flipV="1">
              <a:off x="6540472" y="4073078"/>
              <a:ext cx="1471353" cy="605422"/>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1AF6206-4C80-4D5C-B6F8-FB092942FC29}"/>
                </a:ext>
              </a:extLst>
            </p:cNvPr>
            <p:cNvCxnSpPr>
              <a:cxnSpLocks/>
            </p:cNvCxnSpPr>
            <p:nvPr/>
          </p:nvCxnSpPr>
          <p:spPr>
            <a:xfrm flipV="1">
              <a:off x="6658505" y="4705194"/>
              <a:ext cx="1613773" cy="397563"/>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2" name="Oval 1">
            <a:extLst>
              <a:ext uri="{FF2B5EF4-FFF2-40B4-BE49-F238E27FC236}">
                <a16:creationId xmlns:a16="http://schemas.microsoft.com/office/drawing/2014/main" id="{DD09E6E0-F377-4380-ADD6-9E5D73B1224B}"/>
              </a:ext>
            </a:extLst>
          </p:cNvPr>
          <p:cNvSpPr/>
          <p:nvPr/>
        </p:nvSpPr>
        <p:spPr>
          <a:xfrm rot="20577434">
            <a:off x="892430" y="2753295"/>
            <a:ext cx="350683" cy="21953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300B1CF9-B59A-4397-A27F-2E38399AE678}"/>
              </a:ext>
            </a:extLst>
          </p:cNvPr>
          <p:cNvSpPr/>
          <p:nvPr/>
        </p:nvSpPr>
        <p:spPr>
          <a:xfrm rot="20577434">
            <a:off x="2312350" y="2762338"/>
            <a:ext cx="350683" cy="21953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451524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Where</a:t>
            </a:r>
          </a:p>
        </p:txBody>
      </p:sp>
      <p:pic>
        <p:nvPicPr>
          <p:cNvPr id="29" name="Picture 28">
            <a:extLst>
              <a:ext uri="{FF2B5EF4-FFF2-40B4-BE49-F238E27FC236}">
                <a16:creationId xmlns:a16="http://schemas.microsoft.com/office/drawing/2014/main" id="{8CC06C3A-26F6-4490-9522-CC5C8A19C97E}"/>
              </a:ext>
            </a:extLst>
          </p:cNvPr>
          <p:cNvPicPr>
            <a:picLocks noChangeAspect="1"/>
          </p:cNvPicPr>
          <p:nvPr/>
        </p:nvPicPr>
        <p:blipFill>
          <a:blip r:embed="rId2"/>
          <a:srcRect/>
          <a:stretch/>
        </p:blipFill>
        <p:spPr>
          <a:xfrm>
            <a:off x="4484292" y="2591287"/>
            <a:ext cx="6519634" cy="3670901"/>
          </a:xfrm>
          <a:prstGeom prst="rect">
            <a:avLst/>
          </a:prstGeom>
          <a:ln w="38100">
            <a:solidFill>
              <a:schemeClr val="tx1">
                <a:lumMod val="75000"/>
                <a:lumOff val="25000"/>
              </a:schemeClr>
            </a:solidFill>
          </a:ln>
        </p:spPr>
      </p:pic>
      <p:grpSp>
        <p:nvGrpSpPr>
          <p:cNvPr id="30" name="Group 29">
            <a:extLst>
              <a:ext uri="{FF2B5EF4-FFF2-40B4-BE49-F238E27FC236}">
                <a16:creationId xmlns:a16="http://schemas.microsoft.com/office/drawing/2014/main" id="{37491BEF-D9C2-493C-BF26-6F6B7A049BC0}"/>
              </a:ext>
            </a:extLst>
          </p:cNvPr>
          <p:cNvGrpSpPr>
            <a:grpSpLocks noChangeAspect="1"/>
          </p:cNvGrpSpPr>
          <p:nvPr/>
        </p:nvGrpSpPr>
        <p:grpSpPr>
          <a:xfrm>
            <a:off x="192024" y="1801368"/>
            <a:ext cx="3398401" cy="1828800"/>
            <a:chOff x="2007783" y="2008528"/>
            <a:chExt cx="8176434" cy="4400029"/>
          </a:xfrm>
        </p:grpSpPr>
        <p:pic>
          <p:nvPicPr>
            <p:cNvPr id="31" name="Picture 30">
              <a:extLst>
                <a:ext uri="{FF2B5EF4-FFF2-40B4-BE49-F238E27FC236}">
                  <a16:creationId xmlns:a16="http://schemas.microsoft.com/office/drawing/2014/main" id="{BC4FA974-49A6-48D1-8264-A94283F3A90C}"/>
                </a:ext>
              </a:extLst>
            </p:cNvPr>
            <p:cNvPicPr>
              <a:picLocks noChangeAspect="1"/>
            </p:cNvPicPr>
            <p:nvPr/>
          </p:nvPicPr>
          <p:blipFill>
            <a:blip r:embed="rId3"/>
            <a:srcRect/>
            <a:stretch/>
          </p:blipFill>
          <p:spPr>
            <a:xfrm>
              <a:off x="2007783" y="2008528"/>
              <a:ext cx="8176434" cy="4400029"/>
            </a:xfrm>
            <a:prstGeom prst="rect">
              <a:avLst/>
            </a:prstGeom>
            <a:ln w="38100">
              <a:solidFill>
                <a:schemeClr val="tx1">
                  <a:lumMod val="75000"/>
                  <a:lumOff val="25000"/>
                </a:schemeClr>
              </a:solidFill>
            </a:ln>
          </p:spPr>
        </p:pic>
        <p:cxnSp>
          <p:nvCxnSpPr>
            <p:cNvPr id="32" name="Straight Connector 31">
              <a:extLst>
                <a:ext uri="{FF2B5EF4-FFF2-40B4-BE49-F238E27FC236}">
                  <a16:creationId xmlns:a16="http://schemas.microsoft.com/office/drawing/2014/main" id="{52EC8A60-424E-4300-9F2D-C45BE83F2229}"/>
                </a:ext>
              </a:extLst>
            </p:cNvPr>
            <p:cNvCxnSpPr/>
            <p:nvPr/>
          </p:nvCxnSpPr>
          <p:spPr>
            <a:xfrm flipV="1">
              <a:off x="3034145" y="4056611"/>
              <a:ext cx="1479666" cy="681644"/>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475D679-A25B-457D-8646-D16A31492901}"/>
                </a:ext>
              </a:extLst>
            </p:cNvPr>
            <p:cNvCxnSpPr>
              <a:cxnSpLocks/>
            </p:cNvCxnSpPr>
            <p:nvPr/>
          </p:nvCxnSpPr>
          <p:spPr>
            <a:xfrm flipV="1">
              <a:off x="3142211" y="4780167"/>
              <a:ext cx="1604356" cy="314877"/>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5A92380-7067-4EE2-8F87-8EBA3205027D}"/>
                </a:ext>
              </a:extLst>
            </p:cNvPr>
            <p:cNvCxnSpPr>
              <a:cxnSpLocks/>
            </p:cNvCxnSpPr>
            <p:nvPr/>
          </p:nvCxnSpPr>
          <p:spPr>
            <a:xfrm flipV="1">
              <a:off x="6540472" y="4073078"/>
              <a:ext cx="1471353" cy="605422"/>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05AFFA4-0717-4265-9F1D-16E7A8D19D04}"/>
                </a:ext>
              </a:extLst>
            </p:cNvPr>
            <p:cNvCxnSpPr>
              <a:cxnSpLocks/>
            </p:cNvCxnSpPr>
            <p:nvPr/>
          </p:nvCxnSpPr>
          <p:spPr>
            <a:xfrm flipV="1">
              <a:off x="6658505" y="4705194"/>
              <a:ext cx="1613773" cy="397563"/>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36" name="Oval 35">
            <a:extLst>
              <a:ext uri="{FF2B5EF4-FFF2-40B4-BE49-F238E27FC236}">
                <a16:creationId xmlns:a16="http://schemas.microsoft.com/office/drawing/2014/main" id="{CB309EDF-653D-48E5-A8C3-4371937700AD}"/>
              </a:ext>
            </a:extLst>
          </p:cNvPr>
          <p:cNvSpPr/>
          <p:nvPr/>
        </p:nvSpPr>
        <p:spPr>
          <a:xfrm rot="20577434">
            <a:off x="714468" y="2407588"/>
            <a:ext cx="444847" cy="3714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9A1C0656-FD13-4AC6-B7E9-CB748529FD46}"/>
              </a:ext>
            </a:extLst>
          </p:cNvPr>
          <p:cNvSpPr/>
          <p:nvPr/>
        </p:nvSpPr>
        <p:spPr>
          <a:xfrm rot="20577434">
            <a:off x="2130790" y="2401652"/>
            <a:ext cx="444847" cy="3714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002464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1837593"/>
            <a:ext cx="3599411" cy="4580792"/>
          </a:xfrm>
        </p:spPr>
        <p:txBody>
          <a:bodyPr>
            <a:normAutofit fontScale="92500" lnSpcReduction="10000"/>
          </a:bodyPr>
          <a:lstStyle/>
          <a:p>
            <a:pPr marL="0" indent="0">
              <a:buNone/>
            </a:pPr>
            <a:r>
              <a:rPr lang="en-US" dirty="0">
                <a:solidFill>
                  <a:schemeClr val="tx1">
                    <a:lumMod val="75000"/>
                    <a:lumOff val="25000"/>
                  </a:schemeClr>
                </a:solidFill>
              </a:rPr>
              <a:t>“Routes” were created as origin-destination pairs (we do not have access to during-ride location tracking, so these aren’t really routes)</a:t>
            </a:r>
          </a:p>
          <a:p>
            <a:pPr marL="0" indent="0">
              <a:buNone/>
            </a:pPr>
            <a:endParaRPr lang="en-US" dirty="0">
              <a:solidFill>
                <a:schemeClr val="tx1">
                  <a:lumMod val="75000"/>
                  <a:lumOff val="25000"/>
                </a:schemeClr>
              </a:solidFill>
            </a:endParaRPr>
          </a:p>
          <a:p>
            <a:pPr marL="0" indent="0">
              <a:buNone/>
            </a:pPr>
            <a:r>
              <a:rPr lang="en-US" dirty="0">
                <a:solidFill>
                  <a:schemeClr val="tx1">
                    <a:lumMod val="75000"/>
                    <a:lumOff val="25000"/>
                  </a:schemeClr>
                </a:solidFill>
              </a:rPr>
              <a:t>10.6% of all casual riders began and ended their ride at the same station; 5.9% of all members did the same.</a:t>
            </a:r>
          </a:p>
          <a:p>
            <a:pPr marL="0" indent="0">
              <a:buNone/>
            </a:pPr>
            <a:endParaRPr lang="en-US" dirty="0">
              <a:solidFill>
                <a:schemeClr val="tx1">
                  <a:lumMod val="75000"/>
                  <a:lumOff val="25000"/>
                </a:schemeClr>
              </a:solidFill>
            </a:endParaRPr>
          </a:p>
          <a:p>
            <a:pPr marL="0" indent="0">
              <a:buNone/>
            </a:pPr>
            <a:r>
              <a:rPr lang="en-US" dirty="0">
                <a:solidFill>
                  <a:schemeClr val="tx1">
                    <a:lumMod val="75000"/>
                    <a:lumOff val="25000"/>
                  </a:schemeClr>
                </a:solidFill>
              </a:rPr>
              <a:t>The top 10 most popular “routes” are given on the right.</a:t>
            </a:r>
          </a:p>
          <a:p>
            <a:pPr lvl="1"/>
            <a:r>
              <a:rPr lang="en-US" dirty="0">
                <a:solidFill>
                  <a:schemeClr val="tx1">
                    <a:lumMod val="75000"/>
                    <a:lumOff val="25000"/>
                  </a:schemeClr>
                </a:solidFill>
              </a:rPr>
              <a:t>Most of the casual rides top 10 are in the Navy Pier and lower North Side regions</a:t>
            </a:r>
          </a:p>
          <a:p>
            <a:pPr lvl="1"/>
            <a:r>
              <a:rPr lang="en-US" dirty="0">
                <a:solidFill>
                  <a:schemeClr val="tx1">
                    <a:lumMod val="75000"/>
                    <a:lumOff val="25000"/>
                  </a:schemeClr>
                </a:solidFill>
              </a:rPr>
              <a:t>Most of the member rides top 10 are in the University of Chicago region</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Where</a:t>
            </a:r>
          </a:p>
        </p:txBody>
      </p:sp>
      <p:pic>
        <p:nvPicPr>
          <p:cNvPr id="5" name="Picture 4">
            <a:extLst>
              <a:ext uri="{FF2B5EF4-FFF2-40B4-BE49-F238E27FC236}">
                <a16:creationId xmlns:a16="http://schemas.microsoft.com/office/drawing/2014/main" id="{637450E1-6BD4-44C9-95C9-76FE2C52A91D}"/>
              </a:ext>
            </a:extLst>
          </p:cNvPr>
          <p:cNvPicPr>
            <a:picLocks noChangeAspect="1"/>
          </p:cNvPicPr>
          <p:nvPr/>
        </p:nvPicPr>
        <p:blipFill>
          <a:blip r:embed="rId2"/>
          <a:srcRect/>
          <a:stretch/>
        </p:blipFill>
        <p:spPr>
          <a:xfrm>
            <a:off x="5086673" y="1901957"/>
            <a:ext cx="5957893" cy="2041386"/>
          </a:xfrm>
          <a:prstGeom prst="rect">
            <a:avLst/>
          </a:prstGeom>
          <a:ln w="38100" cap="sq">
            <a:solidFill>
              <a:schemeClr val="tx1">
                <a:lumMod val="75000"/>
                <a:lumOff val="25000"/>
              </a:schemeClr>
            </a:solidFill>
            <a:miter lim="800000"/>
          </a:ln>
          <a:effectLst/>
        </p:spPr>
      </p:pic>
      <p:pic>
        <p:nvPicPr>
          <p:cNvPr id="6" name="Picture 5">
            <a:extLst>
              <a:ext uri="{FF2B5EF4-FFF2-40B4-BE49-F238E27FC236}">
                <a16:creationId xmlns:a16="http://schemas.microsoft.com/office/drawing/2014/main" id="{56AD5B42-2AFC-44D2-BDA4-8B9314079A32}"/>
              </a:ext>
            </a:extLst>
          </p:cNvPr>
          <p:cNvPicPr>
            <a:picLocks noChangeAspect="1"/>
          </p:cNvPicPr>
          <p:nvPr/>
        </p:nvPicPr>
        <p:blipFill rotWithShape="1">
          <a:blip r:embed="rId3"/>
          <a:srcRect r="3931"/>
          <a:stretch/>
        </p:blipFill>
        <p:spPr>
          <a:xfrm>
            <a:off x="5086673" y="4193995"/>
            <a:ext cx="5957893" cy="2095792"/>
          </a:xfrm>
          <a:prstGeom prst="rect">
            <a:avLst/>
          </a:prstGeom>
          <a:ln w="38100" cap="sq">
            <a:solidFill>
              <a:schemeClr val="tx1">
                <a:lumMod val="75000"/>
                <a:lumOff val="25000"/>
              </a:schemeClr>
            </a:solidFill>
            <a:miter lim="800000"/>
          </a:ln>
          <a:effectLst/>
        </p:spPr>
      </p:pic>
      <p:sp>
        <p:nvSpPr>
          <p:cNvPr id="7" name="TextBox 6">
            <a:extLst>
              <a:ext uri="{FF2B5EF4-FFF2-40B4-BE49-F238E27FC236}">
                <a16:creationId xmlns:a16="http://schemas.microsoft.com/office/drawing/2014/main" id="{70E2326F-ECDB-4C2D-B903-49F83B635E76}"/>
              </a:ext>
            </a:extLst>
          </p:cNvPr>
          <p:cNvSpPr txBox="1"/>
          <p:nvPr/>
        </p:nvSpPr>
        <p:spPr>
          <a:xfrm rot="5400000">
            <a:off x="10254126" y="2737985"/>
            <a:ext cx="2041388" cy="369332"/>
          </a:xfrm>
          <a:prstGeom prst="rect">
            <a:avLst/>
          </a:prstGeom>
          <a:solidFill>
            <a:srgbClr val="40B0A6">
              <a:alpha val="50196"/>
            </a:srgbClr>
          </a:solidFill>
          <a:ln w="38100">
            <a:solidFill>
              <a:schemeClr val="tx1">
                <a:lumMod val="75000"/>
                <a:lumOff val="25000"/>
              </a:schemeClr>
            </a:solidFill>
          </a:ln>
        </p:spPr>
        <p:txBody>
          <a:bodyPr wrap="square" rtlCol="0">
            <a:spAutoFit/>
          </a:bodyPr>
          <a:lstStyle/>
          <a:p>
            <a:pPr algn="ctr"/>
            <a:r>
              <a:rPr lang="en-US" b="1" dirty="0">
                <a:solidFill>
                  <a:schemeClr val="tx1">
                    <a:lumMod val="75000"/>
                    <a:lumOff val="25000"/>
                  </a:schemeClr>
                </a:solidFill>
                <a:latin typeface="+mj-lt"/>
              </a:rPr>
              <a:t>CASUALS</a:t>
            </a:r>
          </a:p>
        </p:txBody>
      </p:sp>
      <p:sp>
        <p:nvSpPr>
          <p:cNvPr id="8" name="TextBox 7">
            <a:extLst>
              <a:ext uri="{FF2B5EF4-FFF2-40B4-BE49-F238E27FC236}">
                <a16:creationId xmlns:a16="http://schemas.microsoft.com/office/drawing/2014/main" id="{CADE9531-5445-49C7-B6C1-350808C95A9C}"/>
              </a:ext>
            </a:extLst>
          </p:cNvPr>
          <p:cNvSpPr txBox="1"/>
          <p:nvPr/>
        </p:nvSpPr>
        <p:spPr>
          <a:xfrm rot="5400000">
            <a:off x="10254126" y="5057225"/>
            <a:ext cx="2041388" cy="369332"/>
          </a:xfrm>
          <a:prstGeom prst="rect">
            <a:avLst/>
          </a:prstGeom>
          <a:solidFill>
            <a:srgbClr val="E1BE6A">
              <a:alpha val="50196"/>
            </a:srgbClr>
          </a:solidFill>
          <a:ln w="38100">
            <a:solidFill>
              <a:schemeClr val="tx1">
                <a:lumMod val="75000"/>
                <a:lumOff val="25000"/>
              </a:schemeClr>
            </a:solidFill>
          </a:ln>
        </p:spPr>
        <p:txBody>
          <a:bodyPr wrap="square" rtlCol="0">
            <a:spAutoFit/>
          </a:bodyPr>
          <a:lstStyle/>
          <a:p>
            <a:pPr algn="ctr"/>
            <a:r>
              <a:rPr lang="en-US" b="1" dirty="0">
                <a:solidFill>
                  <a:schemeClr val="tx1">
                    <a:lumMod val="75000"/>
                    <a:lumOff val="25000"/>
                  </a:schemeClr>
                </a:solidFill>
                <a:latin typeface="+mj-lt"/>
              </a:rPr>
              <a:t>MEMBERS</a:t>
            </a:r>
          </a:p>
        </p:txBody>
      </p:sp>
    </p:spTree>
    <p:extLst>
      <p:ext uri="{BB962C8B-B14F-4D97-AF65-F5344CB8AC3E}">
        <p14:creationId xmlns:p14="http://schemas.microsoft.com/office/powerpoint/2010/main" val="24984502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0F394A-12DD-41A3-A2E8-B0A786EE606A}"/>
              </a:ext>
            </a:extLst>
          </p:cNvPr>
          <p:cNvSpPr>
            <a:spLocks noGrp="1"/>
          </p:cNvSpPr>
          <p:nvPr>
            <p:ph type="title"/>
          </p:nvPr>
        </p:nvSpPr>
        <p:spPr/>
        <p:txBody>
          <a:bodyPr/>
          <a:lstStyle/>
          <a:p>
            <a:r>
              <a:rPr lang="en-US" dirty="0"/>
              <a:t>Final conclusions</a:t>
            </a:r>
          </a:p>
        </p:txBody>
      </p:sp>
      <p:sp>
        <p:nvSpPr>
          <p:cNvPr id="5" name="Text Placeholder 4">
            <a:extLst>
              <a:ext uri="{FF2B5EF4-FFF2-40B4-BE49-F238E27FC236}">
                <a16:creationId xmlns:a16="http://schemas.microsoft.com/office/drawing/2014/main" id="{BCC982B6-951B-412D-B86F-D73502181BF7}"/>
              </a:ext>
            </a:extLst>
          </p:cNvPr>
          <p:cNvSpPr>
            <a:spLocks noGrp="1"/>
          </p:cNvSpPr>
          <p:nvPr>
            <p:ph type="body" idx="1"/>
          </p:nvPr>
        </p:nvSpPr>
        <p:spPr/>
        <p:txBody>
          <a:bodyPr/>
          <a:lstStyle/>
          <a:p>
            <a:r>
              <a:rPr lang="en-US" dirty="0"/>
              <a:t>Summary of findings and general recommendations for marketing strategy based on the data.</a:t>
            </a:r>
          </a:p>
        </p:txBody>
      </p:sp>
    </p:spTree>
    <p:extLst>
      <p:ext uri="{BB962C8B-B14F-4D97-AF65-F5344CB8AC3E}">
        <p14:creationId xmlns:p14="http://schemas.microsoft.com/office/powerpoint/2010/main" val="1439325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66800" y="627451"/>
            <a:ext cx="10058399" cy="5764557"/>
          </a:xfrm>
        </p:spPr>
        <p:txBody>
          <a:bodyPr>
            <a:normAutofit/>
          </a:bodyPr>
          <a:lstStyle/>
          <a:p>
            <a:pPr marL="0" indent="0">
              <a:buNone/>
            </a:pPr>
            <a:r>
              <a:rPr lang="en-US" sz="2200" dirty="0">
                <a:solidFill>
                  <a:schemeClr val="tx1">
                    <a:lumMod val="75000"/>
                    <a:lumOff val="25000"/>
                  </a:schemeClr>
                </a:solidFill>
              </a:rPr>
              <a:t>Targeting docked bikes would yield a high rate of reaching the targeted audience of the campaign (casual riders)</a:t>
            </a:r>
          </a:p>
          <a:p>
            <a:pPr marL="0" indent="0">
              <a:buNone/>
            </a:pPr>
            <a:endParaRPr lang="en-US" sz="2200" dirty="0">
              <a:solidFill>
                <a:schemeClr val="tx1">
                  <a:lumMod val="75000"/>
                  <a:lumOff val="25000"/>
                </a:schemeClr>
              </a:solidFill>
            </a:endParaRPr>
          </a:p>
          <a:p>
            <a:pPr marL="0" indent="0">
              <a:buNone/>
            </a:pPr>
            <a:r>
              <a:rPr lang="en-US" sz="2200" dirty="0">
                <a:solidFill>
                  <a:schemeClr val="tx1">
                    <a:lumMod val="75000"/>
                    <a:lumOff val="25000"/>
                  </a:schemeClr>
                </a:solidFill>
              </a:rPr>
              <a:t>Late spring through the summer are when casual riders are most active. Marketing during these months, and in the early spring to incentivize ridership, is recommended to reach as many riders as possible.</a:t>
            </a:r>
          </a:p>
          <a:p>
            <a:pPr marL="0" indent="0">
              <a:buNone/>
            </a:pPr>
            <a:endParaRPr lang="en-US" sz="2200" dirty="0">
              <a:solidFill>
                <a:schemeClr val="tx1">
                  <a:lumMod val="75000"/>
                  <a:lumOff val="25000"/>
                </a:schemeClr>
              </a:solidFill>
            </a:endParaRPr>
          </a:p>
          <a:p>
            <a:pPr marL="0" indent="0">
              <a:buNone/>
            </a:pPr>
            <a:r>
              <a:rPr lang="en-US" sz="2200" dirty="0">
                <a:solidFill>
                  <a:schemeClr val="tx1">
                    <a:lumMod val="75000"/>
                    <a:lumOff val="25000"/>
                  </a:schemeClr>
                </a:solidFill>
              </a:rPr>
              <a:t>Casual riders spend twice as much time per ride as members; providing information to the potential savings a member may see is an option. </a:t>
            </a:r>
          </a:p>
          <a:p>
            <a:pPr marL="0" indent="0">
              <a:buNone/>
            </a:pPr>
            <a:endParaRPr lang="en-US" sz="2200" dirty="0">
              <a:solidFill>
                <a:schemeClr val="tx1">
                  <a:lumMod val="75000"/>
                  <a:lumOff val="25000"/>
                </a:schemeClr>
              </a:solidFill>
            </a:endParaRPr>
          </a:p>
          <a:p>
            <a:pPr marL="0" indent="0">
              <a:buNone/>
            </a:pPr>
            <a:r>
              <a:rPr lang="en-US" sz="2200" dirty="0">
                <a:solidFill>
                  <a:schemeClr val="tx1">
                    <a:lumMod val="75000"/>
                    <a:lumOff val="25000"/>
                  </a:schemeClr>
                </a:solidFill>
              </a:rPr>
              <a:t>Focusing physical advertising space in areas of high station interactions for casual members is advised; namely, the most popular stations are Streeter Dr &amp; Grand Ave, Millennium Park, and Michigan Ave &amp; Oak St.  A full list of stations and their interaction counts is available in the full report. </a:t>
            </a:r>
          </a:p>
          <a:p>
            <a:pPr marL="0" indent="0">
              <a:buNone/>
            </a:pPr>
            <a:endParaRPr lang="en-US" sz="2200" dirty="0">
              <a:solidFill>
                <a:schemeClr val="tx1">
                  <a:lumMod val="75000"/>
                  <a:lumOff val="25000"/>
                </a:schemeClr>
              </a:solidFill>
            </a:endParaRPr>
          </a:p>
          <a:p>
            <a:pPr marL="0" indent="0">
              <a:buNone/>
            </a:pPr>
            <a:endParaRPr lang="en-US" sz="2200" dirty="0">
              <a:solidFill>
                <a:schemeClr val="tx1">
                  <a:lumMod val="75000"/>
                  <a:lumOff val="25000"/>
                </a:schemeClr>
              </a:solidFill>
            </a:endParaRPr>
          </a:p>
          <a:p>
            <a:pPr marL="0" indent="0">
              <a:buNone/>
            </a:pPr>
            <a:endParaRPr lang="en-US" sz="2200" dirty="0">
              <a:solidFill>
                <a:schemeClr val="tx1">
                  <a:lumMod val="75000"/>
                  <a:lumOff val="25000"/>
                </a:schemeClr>
              </a:solidFill>
            </a:endParaRPr>
          </a:p>
          <a:p>
            <a:pPr marL="0" indent="0">
              <a:buNone/>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424026479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Data</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lstStyle/>
          <a:p>
            <a:r>
              <a:rPr lang="en-US" dirty="0">
                <a:solidFill>
                  <a:schemeClr val="tx1">
                    <a:lumMod val="75000"/>
                    <a:lumOff val="25000"/>
                  </a:schemeClr>
                </a:solidFill>
              </a:rPr>
              <a:t>The data used was provided in csv files by month.  We only consider the last 12 months in our analysis. Because the analysis is to focus on Cyclistic riders only we have the population data and need not use statistical methods to make inferences about the data.</a:t>
            </a:r>
          </a:p>
        </p:txBody>
      </p:sp>
    </p:spTree>
    <p:extLst>
      <p:ext uri="{BB962C8B-B14F-4D97-AF65-F5344CB8AC3E}">
        <p14:creationId xmlns:p14="http://schemas.microsoft.com/office/powerpoint/2010/main" val="60552625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66800" y="627451"/>
            <a:ext cx="10058399" cy="5764557"/>
          </a:xfrm>
        </p:spPr>
        <p:txBody>
          <a:bodyPr>
            <a:normAutofit/>
          </a:bodyPr>
          <a:lstStyle/>
          <a:p>
            <a:pPr marL="0" indent="0">
              <a:buNone/>
            </a:pPr>
            <a:r>
              <a:rPr lang="en-US" sz="2200" dirty="0">
                <a:solidFill>
                  <a:schemeClr val="tx1">
                    <a:lumMod val="75000"/>
                    <a:lumOff val="25000"/>
                  </a:schemeClr>
                </a:solidFill>
              </a:rPr>
              <a:t>The general patterns of members indicate that they use Cyclistic bikes to make their daily commute and embark on some leisure activities. </a:t>
            </a:r>
          </a:p>
          <a:p>
            <a:pPr marL="0" indent="0">
              <a:buNone/>
            </a:pPr>
            <a:r>
              <a:rPr lang="en-US" sz="2200" dirty="0">
                <a:solidFill>
                  <a:schemeClr val="tx1">
                    <a:lumMod val="75000"/>
                    <a:lumOff val="25000"/>
                  </a:schemeClr>
                </a:solidFill>
              </a:rPr>
              <a:t>Casual riders seem to be predominantly made up of leisure riders – tourists or locals choosing a different way to get around on a given day, particularly in the warmer months and off days.</a:t>
            </a:r>
          </a:p>
          <a:p>
            <a:pPr marL="0" indent="0">
              <a:buNone/>
            </a:pPr>
            <a:r>
              <a:rPr lang="en-US" sz="2200" dirty="0">
                <a:solidFill>
                  <a:schemeClr val="tx1">
                    <a:lumMod val="75000"/>
                    <a:lumOff val="25000"/>
                  </a:schemeClr>
                </a:solidFill>
              </a:rPr>
              <a:t>For these casual riders, an annual membership may not make sense. I propose the possibility of a temporary membership/pass to draw in more casual riders to the membership program. These passes can be seasonal, monthly, weekly, or for just a weekend. </a:t>
            </a:r>
          </a:p>
          <a:p>
            <a:pPr marL="0" indent="0">
              <a:buNone/>
            </a:pPr>
            <a:endParaRPr lang="en-US" sz="2200" dirty="0">
              <a:solidFill>
                <a:schemeClr val="tx1">
                  <a:lumMod val="75000"/>
                  <a:lumOff val="25000"/>
                </a:schemeClr>
              </a:solidFill>
            </a:endParaRPr>
          </a:p>
          <a:p>
            <a:pPr marL="0" indent="0">
              <a:buNone/>
            </a:pPr>
            <a:r>
              <a:rPr lang="en-US" sz="2200" dirty="0">
                <a:solidFill>
                  <a:schemeClr val="tx1">
                    <a:lumMod val="75000"/>
                    <a:lumOff val="25000"/>
                  </a:schemeClr>
                </a:solidFill>
              </a:rPr>
              <a:t>Lastly, although Cyclistic does well at gaining members at/near the University of Chicago, there is room for growth both there and at Loyola University. Continuing marketing to students, faculty, and staff of local colleges is another potential avenue at attracting more members. </a:t>
            </a:r>
            <a:endParaRPr lang="en-US" sz="2000" dirty="0">
              <a:solidFill>
                <a:schemeClr val="tx1">
                  <a:lumMod val="75000"/>
                  <a:lumOff val="25000"/>
                </a:schemeClr>
              </a:solidFill>
            </a:endParaRPr>
          </a:p>
          <a:p>
            <a:pPr marL="0" indent="0">
              <a:buNone/>
            </a:pPr>
            <a:endParaRPr lang="en-US" sz="2200" dirty="0">
              <a:solidFill>
                <a:schemeClr val="tx1">
                  <a:lumMod val="75000"/>
                  <a:lumOff val="25000"/>
                </a:schemeClr>
              </a:solidFill>
            </a:endParaRPr>
          </a:p>
          <a:p>
            <a:pPr marL="0" indent="0">
              <a:buNone/>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302515993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1"/>
            <a:ext cx="10058399" cy="4195963"/>
          </a:xfrm>
        </p:spPr>
        <p:txBody>
          <a:bodyPr/>
          <a:lstStyle/>
          <a:p>
            <a:pPr>
              <a:buClr>
                <a:schemeClr val="bg1">
                  <a:lumMod val="65000"/>
                </a:schemeClr>
              </a:buClr>
            </a:pPr>
            <a:r>
              <a:rPr lang="en-US" dirty="0">
                <a:solidFill>
                  <a:schemeClr val="tx1">
                    <a:lumMod val="75000"/>
                    <a:lumOff val="25000"/>
                  </a:schemeClr>
                </a:solidFill>
              </a:rPr>
              <a:t>The 12 separate csv files were loaded into </a:t>
            </a:r>
            <a:r>
              <a:rPr lang="en-US" dirty="0" err="1">
                <a:solidFill>
                  <a:schemeClr val="tx1">
                    <a:lumMod val="75000"/>
                    <a:lumOff val="25000"/>
                  </a:schemeClr>
                </a:solidFill>
              </a:rPr>
              <a:t>dataframes</a:t>
            </a:r>
            <a:r>
              <a:rPr lang="en-US" dirty="0">
                <a:solidFill>
                  <a:schemeClr val="tx1">
                    <a:lumMod val="75000"/>
                    <a:lumOff val="25000"/>
                  </a:schemeClr>
                </a:solidFill>
              </a:rPr>
              <a:t> and subsequently concatenated together for a master </a:t>
            </a:r>
            <a:r>
              <a:rPr lang="en-US" dirty="0" err="1">
                <a:solidFill>
                  <a:schemeClr val="tx1">
                    <a:lumMod val="75000"/>
                    <a:lumOff val="25000"/>
                  </a:schemeClr>
                </a:solidFill>
              </a:rPr>
              <a:t>dataframe</a:t>
            </a:r>
            <a:r>
              <a:rPr lang="en-US" dirty="0">
                <a:solidFill>
                  <a:schemeClr val="tx1">
                    <a:lumMod val="75000"/>
                    <a:lumOff val="25000"/>
                  </a:schemeClr>
                </a:solidFill>
              </a:rPr>
              <a:t> with ~5.75 million rows and 13 columns:</a:t>
            </a:r>
          </a:p>
          <a:p>
            <a:pPr lvl="1">
              <a:buClr>
                <a:schemeClr val="bg1">
                  <a:lumMod val="65000"/>
                </a:schemeClr>
              </a:buClr>
            </a:pPr>
            <a:r>
              <a:rPr lang="en-US" dirty="0">
                <a:solidFill>
                  <a:schemeClr val="tx1">
                    <a:lumMod val="75000"/>
                    <a:lumOff val="25000"/>
                  </a:schemeClr>
                </a:solidFill>
              </a:rPr>
              <a:t>Ride ID</a:t>
            </a:r>
          </a:p>
          <a:p>
            <a:pPr lvl="1">
              <a:buClr>
                <a:schemeClr val="bg1">
                  <a:lumMod val="65000"/>
                </a:schemeClr>
              </a:buClr>
            </a:pPr>
            <a:r>
              <a:rPr lang="en-US" dirty="0">
                <a:solidFill>
                  <a:schemeClr val="tx1">
                    <a:lumMod val="75000"/>
                    <a:lumOff val="25000"/>
                  </a:schemeClr>
                </a:solidFill>
              </a:rPr>
              <a:t>Rideable type:   “classic”, “electric”, or “docked”</a:t>
            </a:r>
          </a:p>
          <a:p>
            <a:pPr lvl="1">
              <a:buClr>
                <a:schemeClr val="bg1">
                  <a:lumMod val="65000"/>
                </a:schemeClr>
              </a:buClr>
            </a:pPr>
            <a:r>
              <a:rPr lang="en-US" dirty="0">
                <a:solidFill>
                  <a:schemeClr val="tx1">
                    <a:lumMod val="75000"/>
                    <a:lumOff val="25000"/>
                  </a:schemeClr>
                </a:solidFill>
              </a:rPr>
              <a:t>Datetimes of when ride started and ended (2 separate columns)</a:t>
            </a:r>
          </a:p>
          <a:p>
            <a:pPr lvl="1">
              <a:buClr>
                <a:schemeClr val="bg1">
                  <a:lumMod val="65000"/>
                </a:schemeClr>
              </a:buClr>
            </a:pPr>
            <a:r>
              <a:rPr lang="en-US" dirty="0">
                <a:solidFill>
                  <a:schemeClr val="tx1">
                    <a:lumMod val="75000"/>
                    <a:lumOff val="25000"/>
                  </a:schemeClr>
                </a:solidFill>
              </a:rPr>
              <a:t>Station names and IDs for starting station and ending station (4 cols)</a:t>
            </a:r>
          </a:p>
          <a:p>
            <a:pPr lvl="1">
              <a:buClr>
                <a:schemeClr val="bg1">
                  <a:lumMod val="65000"/>
                </a:schemeClr>
              </a:buClr>
            </a:pPr>
            <a:r>
              <a:rPr lang="en-US" dirty="0">
                <a:solidFill>
                  <a:schemeClr val="tx1">
                    <a:lumMod val="75000"/>
                    <a:lumOff val="25000"/>
                  </a:schemeClr>
                </a:solidFill>
              </a:rPr>
              <a:t>Latitude and longitude coordinates for each starting and ending station (4 cols)</a:t>
            </a:r>
          </a:p>
          <a:p>
            <a:pPr lvl="1">
              <a:buClr>
                <a:schemeClr val="bg1">
                  <a:lumMod val="65000"/>
                </a:schemeClr>
              </a:buClr>
            </a:pPr>
            <a:r>
              <a:rPr lang="en-US" dirty="0">
                <a:solidFill>
                  <a:schemeClr val="tx1">
                    <a:lumMod val="75000"/>
                    <a:lumOff val="25000"/>
                  </a:schemeClr>
                </a:solidFill>
              </a:rPr>
              <a:t>Membership status:   “member” or “casual”</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Data</a:t>
            </a:r>
          </a:p>
        </p:txBody>
      </p:sp>
    </p:spTree>
    <p:extLst>
      <p:ext uri="{BB962C8B-B14F-4D97-AF65-F5344CB8AC3E}">
        <p14:creationId xmlns:p14="http://schemas.microsoft.com/office/powerpoint/2010/main" val="28467587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1"/>
            <a:ext cx="10058399" cy="4195963"/>
          </a:xfrm>
        </p:spPr>
        <p:txBody>
          <a:bodyPr>
            <a:normAutofit lnSpcReduction="10000"/>
          </a:bodyPr>
          <a:lstStyle/>
          <a:p>
            <a:pPr>
              <a:buClr>
                <a:schemeClr val="bg1">
                  <a:lumMod val="65000"/>
                </a:schemeClr>
              </a:buClr>
            </a:pPr>
            <a:r>
              <a:rPr lang="en-US" dirty="0">
                <a:solidFill>
                  <a:schemeClr val="tx1">
                    <a:lumMod val="75000"/>
                    <a:lumOff val="25000"/>
                  </a:schemeClr>
                </a:solidFill>
              </a:rPr>
              <a:t>140 rides had the start time later than the end time, resulting in negative time spent on the bike. </a:t>
            </a:r>
          </a:p>
          <a:p>
            <a:pPr>
              <a:buClr>
                <a:schemeClr val="bg1">
                  <a:lumMod val="65000"/>
                </a:schemeClr>
              </a:buClr>
            </a:pPr>
            <a:r>
              <a:rPr lang="en-US" b="1" dirty="0">
                <a:solidFill>
                  <a:schemeClr val="tx1">
                    <a:lumMod val="75000"/>
                    <a:lumOff val="25000"/>
                  </a:schemeClr>
                </a:solidFill>
              </a:rPr>
              <a:t>Solution: </a:t>
            </a:r>
            <a:r>
              <a:rPr lang="en-US" dirty="0">
                <a:solidFill>
                  <a:schemeClr val="tx1">
                    <a:lumMod val="75000"/>
                    <a:lumOff val="25000"/>
                  </a:schemeClr>
                </a:solidFill>
              </a:rPr>
              <a:t>I swapped the start and end times for these rides. Due to the small relative amount and impossibility of accuracy, I could’ve dropped these observations instead but chose to potentially save as much data as possible.</a:t>
            </a:r>
          </a:p>
          <a:p>
            <a:pPr>
              <a:buClr>
                <a:schemeClr val="bg1">
                  <a:lumMod val="65000"/>
                </a:schemeClr>
              </a:buClr>
            </a:pPr>
            <a:endParaRPr lang="en-US" dirty="0">
              <a:solidFill>
                <a:schemeClr val="tx1">
                  <a:lumMod val="75000"/>
                  <a:lumOff val="25000"/>
                </a:schemeClr>
              </a:solidFill>
            </a:endParaRPr>
          </a:p>
          <a:p>
            <a:pPr>
              <a:buClr>
                <a:schemeClr val="bg1">
                  <a:lumMod val="65000"/>
                </a:schemeClr>
              </a:buClr>
            </a:pPr>
            <a:r>
              <a:rPr lang="en-US" dirty="0">
                <a:solidFill>
                  <a:schemeClr val="tx1">
                    <a:lumMod val="75000"/>
                    <a:lumOff val="25000"/>
                  </a:schemeClr>
                </a:solidFill>
              </a:rPr>
              <a:t>790,000 observations were missing starting station names while 843,000 observations were missing ending station names, with a good deal of overlap. 4,766 observations were missing ending latitude and longitude coordinates, all these observations overlapped with those missing ending station names.</a:t>
            </a:r>
          </a:p>
          <a:p>
            <a:pPr>
              <a:buClr>
                <a:schemeClr val="bg1">
                  <a:lumMod val="65000"/>
                </a:schemeClr>
              </a:buClr>
            </a:pPr>
            <a:r>
              <a:rPr lang="en-US" b="1" dirty="0">
                <a:solidFill>
                  <a:schemeClr val="tx1">
                    <a:lumMod val="75000"/>
                    <a:lumOff val="25000"/>
                  </a:schemeClr>
                </a:solidFill>
              </a:rPr>
              <a:t>Solution:</a:t>
            </a:r>
            <a:r>
              <a:rPr lang="en-US" dirty="0">
                <a:solidFill>
                  <a:schemeClr val="tx1">
                    <a:lumMod val="75000"/>
                    <a:lumOff val="25000"/>
                  </a:schemeClr>
                </a:solidFill>
              </a:rPr>
              <a:t> There’s no way to know where the 4,766 rides ended so those observations were dropped. For the rest of the missing data, a dictionary was created matching station names with known latitude and longitude coordinates and then using this dictionary to determine the missing station names based on their coordinates.</a:t>
            </a:r>
            <a:endParaRPr lang="en-US" b="1" dirty="0">
              <a:solidFill>
                <a:schemeClr val="tx1">
                  <a:lumMod val="75000"/>
                  <a:lumOff val="25000"/>
                </a:schemeClr>
              </a:solidFill>
            </a:endParaRPr>
          </a:p>
          <a:p>
            <a:pPr lvl="1">
              <a:buClr>
                <a:schemeClr val="bg1">
                  <a:lumMod val="65000"/>
                </a:schemeClr>
              </a:buClr>
            </a:pPr>
            <a:r>
              <a:rPr lang="en-US" dirty="0">
                <a:solidFill>
                  <a:schemeClr val="tx1">
                    <a:lumMod val="75000"/>
                    <a:lumOff val="25000"/>
                  </a:schemeClr>
                </a:solidFill>
              </a:rPr>
              <a:t>Some bias may be introduced as all the 4,766 dropped rides used electric bikes</a:t>
            </a:r>
          </a:p>
          <a:p>
            <a:endParaRPr lang="en-US" dirty="0"/>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Data Cleaning</a:t>
            </a:r>
          </a:p>
        </p:txBody>
      </p:sp>
    </p:spTree>
    <p:extLst>
      <p:ext uri="{BB962C8B-B14F-4D97-AF65-F5344CB8AC3E}">
        <p14:creationId xmlns:p14="http://schemas.microsoft.com/office/powerpoint/2010/main" val="5336177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analysis</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lstStyle/>
          <a:p>
            <a:r>
              <a:rPr lang="en-US" dirty="0">
                <a:solidFill>
                  <a:schemeClr val="tx1">
                    <a:lumMod val="75000"/>
                    <a:lumOff val="25000"/>
                  </a:schemeClr>
                </a:solidFill>
              </a:rPr>
              <a:t>There are </a:t>
            </a:r>
            <a:r>
              <a:rPr lang="en-US" b="1" dirty="0">
                <a:solidFill>
                  <a:schemeClr val="tx1">
                    <a:lumMod val="75000"/>
                    <a:lumOff val="25000"/>
                  </a:schemeClr>
                </a:solidFill>
              </a:rPr>
              <a:t>four </a:t>
            </a:r>
            <a:r>
              <a:rPr lang="en-US" dirty="0">
                <a:solidFill>
                  <a:schemeClr val="tx1">
                    <a:lumMod val="75000"/>
                    <a:lumOff val="25000"/>
                  </a:schemeClr>
                </a:solidFill>
              </a:rPr>
              <a:t>key differences and/or patterns that were identified:</a:t>
            </a:r>
          </a:p>
          <a:p>
            <a:pPr marL="457200" indent="-457200">
              <a:buClr>
                <a:schemeClr val="bg1">
                  <a:lumMod val="65000"/>
                </a:schemeClr>
              </a:buClr>
              <a:buFont typeface="+mj-lt"/>
              <a:buAutoNum type="arabicPeriod"/>
            </a:pPr>
            <a:r>
              <a:rPr lang="en-US" b="1" dirty="0">
                <a:solidFill>
                  <a:schemeClr val="tx1">
                    <a:lumMod val="75000"/>
                    <a:lumOff val="25000"/>
                  </a:schemeClr>
                </a:solidFill>
              </a:rPr>
              <a:t>What</a:t>
            </a:r>
          </a:p>
          <a:p>
            <a:pPr marL="457200" indent="-457200">
              <a:buClr>
                <a:schemeClr val="bg1">
                  <a:lumMod val="65000"/>
                </a:schemeClr>
              </a:buClr>
              <a:buFont typeface="+mj-lt"/>
              <a:buAutoNum type="arabicPeriod"/>
            </a:pPr>
            <a:r>
              <a:rPr lang="en-US" b="1" dirty="0">
                <a:solidFill>
                  <a:schemeClr val="tx1">
                    <a:lumMod val="75000"/>
                    <a:lumOff val="25000"/>
                  </a:schemeClr>
                </a:solidFill>
              </a:rPr>
              <a:t>When</a:t>
            </a:r>
          </a:p>
          <a:p>
            <a:pPr marL="457200" indent="-457200">
              <a:buClr>
                <a:schemeClr val="bg1">
                  <a:lumMod val="65000"/>
                </a:schemeClr>
              </a:buClr>
              <a:buFont typeface="+mj-lt"/>
              <a:buAutoNum type="arabicPeriod"/>
            </a:pPr>
            <a:r>
              <a:rPr lang="en-US" b="1" dirty="0">
                <a:solidFill>
                  <a:schemeClr val="tx1">
                    <a:lumMod val="75000"/>
                    <a:lumOff val="25000"/>
                  </a:schemeClr>
                </a:solidFill>
              </a:rPr>
              <a:t>How Long</a:t>
            </a:r>
          </a:p>
          <a:p>
            <a:pPr marL="457200" indent="-457200">
              <a:buClr>
                <a:schemeClr val="bg1">
                  <a:lumMod val="65000"/>
                </a:schemeClr>
              </a:buClr>
              <a:buFont typeface="+mj-lt"/>
              <a:buAutoNum type="arabicPeriod"/>
            </a:pPr>
            <a:r>
              <a:rPr lang="en-US" b="1" dirty="0">
                <a:solidFill>
                  <a:schemeClr val="tx1">
                    <a:lumMod val="75000"/>
                    <a:lumOff val="25000"/>
                  </a:schemeClr>
                </a:solidFill>
              </a:rPr>
              <a:t>Where</a:t>
            </a:r>
          </a:p>
        </p:txBody>
      </p:sp>
    </p:spTree>
    <p:extLst>
      <p:ext uri="{BB962C8B-B14F-4D97-AF65-F5344CB8AC3E}">
        <p14:creationId xmlns:p14="http://schemas.microsoft.com/office/powerpoint/2010/main" val="333631546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2078182"/>
            <a:ext cx="10058399" cy="3850257"/>
          </a:xfrm>
        </p:spPr>
        <p:txBody>
          <a:bodyPr>
            <a:normAutofit/>
          </a:bodyPr>
          <a:lstStyle/>
          <a:p>
            <a:pPr marL="0" indent="0">
              <a:buNone/>
            </a:pPr>
            <a:r>
              <a:rPr lang="en-US" sz="2400" dirty="0">
                <a:solidFill>
                  <a:schemeClr val="tx1">
                    <a:lumMod val="75000"/>
                    <a:lumOff val="25000"/>
                  </a:schemeClr>
                </a:solidFill>
              </a:rPr>
              <a:t>Cyclistic offers 3 rideables:</a:t>
            </a:r>
          </a:p>
          <a:p>
            <a:pPr lvl="1"/>
            <a:r>
              <a:rPr lang="en-US" sz="2400" dirty="0">
                <a:solidFill>
                  <a:schemeClr val="tx1">
                    <a:lumMod val="75000"/>
                    <a:lumOff val="25000"/>
                  </a:schemeClr>
                </a:solidFill>
              </a:rPr>
              <a:t>Classic bike</a:t>
            </a:r>
          </a:p>
          <a:p>
            <a:pPr lvl="1"/>
            <a:r>
              <a:rPr lang="en-US" sz="2400" dirty="0">
                <a:solidFill>
                  <a:schemeClr val="tx1">
                    <a:lumMod val="75000"/>
                    <a:lumOff val="25000"/>
                  </a:schemeClr>
                </a:solidFill>
              </a:rPr>
              <a:t>Electric bike</a:t>
            </a:r>
          </a:p>
          <a:p>
            <a:pPr lvl="1"/>
            <a:r>
              <a:rPr lang="en-US" sz="2400" dirty="0">
                <a:solidFill>
                  <a:schemeClr val="tx1">
                    <a:lumMod val="75000"/>
                    <a:lumOff val="25000"/>
                  </a:schemeClr>
                </a:solidFill>
              </a:rPr>
              <a:t>Docked bike</a:t>
            </a:r>
          </a:p>
          <a:p>
            <a:pPr marL="0" indent="0">
              <a:buNone/>
            </a:pPr>
            <a:endParaRPr lang="en-US" sz="2400" dirty="0">
              <a:solidFill>
                <a:schemeClr val="tx1">
                  <a:lumMod val="75000"/>
                  <a:lumOff val="25000"/>
                </a:schemeClr>
              </a:solidFill>
            </a:endParaRPr>
          </a:p>
          <a:p>
            <a:pPr marL="0" indent="0">
              <a:buNone/>
            </a:pPr>
            <a:r>
              <a:rPr lang="en-US" sz="2400" dirty="0">
                <a:solidFill>
                  <a:schemeClr val="tx1">
                    <a:lumMod val="75000"/>
                    <a:lumOff val="25000"/>
                  </a:schemeClr>
                </a:solidFill>
              </a:rPr>
              <a:t>How are member and casual rides distributed over these?</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whAT</a:t>
            </a:r>
          </a:p>
        </p:txBody>
      </p:sp>
    </p:spTree>
    <p:extLst>
      <p:ext uri="{BB962C8B-B14F-4D97-AF65-F5344CB8AC3E}">
        <p14:creationId xmlns:p14="http://schemas.microsoft.com/office/powerpoint/2010/main" val="22396796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2841B41-0AD6-4737-94D7-5C4FE2430EF2}"/>
              </a:ext>
            </a:extLst>
          </p:cNvPr>
          <p:cNvPicPr>
            <a:picLocks noChangeAspect="1"/>
          </p:cNvPicPr>
          <p:nvPr/>
        </p:nvPicPr>
        <p:blipFill>
          <a:blip r:embed="rId2"/>
          <a:srcRect/>
          <a:stretch/>
        </p:blipFill>
        <p:spPr>
          <a:xfrm>
            <a:off x="1072341" y="3441479"/>
            <a:ext cx="4239492" cy="2914650"/>
          </a:xfrm>
          <a:prstGeom prst="rect">
            <a:avLst/>
          </a:prstGeom>
          <a:ln w="38100">
            <a:solidFill>
              <a:schemeClr val="tx1">
                <a:lumMod val="75000"/>
                <a:lumOff val="25000"/>
              </a:schemeClr>
            </a:solidFill>
          </a:ln>
        </p:spPr>
      </p:pic>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2"/>
            <a:ext cx="10047317" cy="1227374"/>
          </a:xfrm>
        </p:spPr>
        <p:txBody>
          <a:bodyPr>
            <a:normAutofit/>
          </a:bodyPr>
          <a:lstStyle/>
          <a:p>
            <a:pPr>
              <a:buClr>
                <a:schemeClr val="bg1">
                  <a:lumMod val="65000"/>
                </a:schemeClr>
              </a:buClr>
            </a:pPr>
            <a:r>
              <a:rPr lang="en-US" sz="2400" dirty="0">
                <a:solidFill>
                  <a:schemeClr val="tx1">
                    <a:lumMod val="75000"/>
                    <a:lumOff val="25000"/>
                  </a:schemeClr>
                </a:solidFill>
              </a:rPr>
              <a:t>While members and casuals ride electric at the same rate, only one member ride was on a docked bike this past year. The difference is made up in classic bike rides.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What</a:t>
            </a:r>
          </a:p>
        </p:txBody>
      </p:sp>
      <p:pic>
        <p:nvPicPr>
          <p:cNvPr id="12" name="Picture 11">
            <a:extLst>
              <a:ext uri="{FF2B5EF4-FFF2-40B4-BE49-F238E27FC236}">
                <a16:creationId xmlns:a16="http://schemas.microsoft.com/office/drawing/2014/main" id="{A2094606-5059-466A-BF5B-C06EB04E5ABC}"/>
              </a:ext>
            </a:extLst>
          </p:cNvPr>
          <p:cNvPicPr>
            <a:picLocks noChangeAspect="1"/>
          </p:cNvPicPr>
          <p:nvPr/>
        </p:nvPicPr>
        <p:blipFill>
          <a:blip r:embed="rId3"/>
          <a:srcRect/>
          <a:stretch/>
        </p:blipFill>
        <p:spPr>
          <a:xfrm>
            <a:off x="6653990" y="3429000"/>
            <a:ext cx="4402420" cy="3026664"/>
          </a:xfrm>
          <a:prstGeom prst="rect">
            <a:avLst/>
          </a:prstGeom>
          <a:ln w="38100">
            <a:solidFill>
              <a:schemeClr val="tx1">
                <a:lumMod val="75000"/>
                <a:lumOff val="25000"/>
              </a:schemeClr>
            </a:solidFill>
          </a:ln>
        </p:spPr>
      </p:pic>
    </p:spTree>
    <p:extLst>
      <p:ext uri="{BB962C8B-B14F-4D97-AF65-F5344CB8AC3E}">
        <p14:creationId xmlns:p14="http://schemas.microsoft.com/office/powerpoint/2010/main" val="385408363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analysis</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normAutofit/>
          </a:bodyPr>
          <a:lstStyle/>
          <a:p>
            <a:r>
              <a:rPr lang="en-US" dirty="0">
                <a:solidFill>
                  <a:schemeClr val="tx1">
                    <a:lumMod val="75000"/>
                    <a:lumOff val="25000"/>
                  </a:schemeClr>
                </a:solidFill>
              </a:rPr>
              <a:t>There are </a:t>
            </a:r>
            <a:r>
              <a:rPr lang="en-US" b="1" dirty="0">
                <a:solidFill>
                  <a:schemeClr val="tx1">
                    <a:lumMod val="75000"/>
                    <a:lumOff val="25000"/>
                  </a:schemeClr>
                </a:solidFill>
              </a:rPr>
              <a:t>four </a:t>
            </a:r>
            <a:r>
              <a:rPr lang="en-US" dirty="0">
                <a:solidFill>
                  <a:schemeClr val="tx1">
                    <a:lumMod val="75000"/>
                    <a:lumOff val="25000"/>
                  </a:schemeClr>
                </a:solidFill>
              </a:rPr>
              <a:t>key differences and/or patterns that were identified:</a:t>
            </a:r>
          </a:p>
          <a:p>
            <a:pPr marL="457200" indent="-457200">
              <a:buClr>
                <a:schemeClr val="bg1">
                  <a:lumMod val="65000"/>
                </a:schemeClr>
              </a:buClr>
              <a:buFont typeface="+mj-lt"/>
              <a:buAutoNum type="arabicPeriod"/>
            </a:pPr>
            <a:r>
              <a:rPr lang="en-US" dirty="0">
                <a:solidFill>
                  <a:schemeClr val="bg1">
                    <a:lumMod val="65000"/>
                  </a:schemeClr>
                </a:solidFill>
              </a:rPr>
              <a:t>What</a:t>
            </a:r>
          </a:p>
          <a:p>
            <a:pPr marL="457200" indent="-457200">
              <a:buClr>
                <a:schemeClr val="bg1">
                  <a:lumMod val="65000"/>
                </a:schemeClr>
              </a:buClr>
              <a:buFont typeface="+mj-lt"/>
              <a:buAutoNum type="arabicPeriod"/>
            </a:pPr>
            <a:r>
              <a:rPr lang="en-US" b="1" dirty="0">
                <a:solidFill>
                  <a:schemeClr val="tx1">
                    <a:lumMod val="75000"/>
                    <a:lumOff val="25000"/>
                  </a:schemeClr>
                </a:solidFill>
              </a:rPr>
              <a:t>When</a:t>
            </a:r>
          </a:p>
          <a:p>
            <a:pPr marL="457200" indent="-457200">
              <a:buClr>
                <a:schemeClr val="bg1">
                  <a:lumMod val="65000"/>
                </a:schemeClr>
              </a:buClr>
              <a:buFont typeface="+mj-lt"/>
              <a:buAutoNum type="arabicPeriod"/>
            </a:pPr>
            <a:r>
              <a:rPr lang="en-US" b="1" dirty="0">
                <a:solidFill>
                  <a:schemeClr val="tx1">
                    <a:lumMod val="75000"/>
                    <a:lumOff val="25000"/>
                  </a:schemeClr>
                </a:solidFill>
              </a:rPr>
              <a:t>How Long</a:t>
            </a:r>
          </a:p>
          <a:p>
            <a:pPr marL="457200" indent="-457200">
              <a:buClr>
                <a:schemeClr val="bg1">
                  <a:lumMod val="65000"/>
                </a:schemeClr>
              </a:buClr>
              <a:buFont typeface="+mj-lt"/>
              <a:buAutoNum type="arabicPeriod"/>
            </a:pPr>
            <a:r>
              <a:rPr lang="en-US" b="1" dirty="0">
                <a:solidFill>
                  <a:schemeClr val="tx1">
                    <a:lumMod val="75000"/>
                    <a:lumOff val="25000"/>
                  </a:schemeClr>
                </a:solidFill>
              </a:rPr>
              <a:t>Where</a:t>
            </a:r>
          </a:p>
        </p:txBody>
      </p:sp>
    </p:spTree>
    <p:extLst>
      <p:ext uri="{BB962C8B-B14F-4D97-AF65-F5344CB8AC3E}">
        <p14:creationId xmlns:p14="http://schemas.microsoft.com/office/powerpoint/2010/main" val="214016866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3590</TotalTime>
  <Words>1413</Words>
  <Application>Microsoft Office PowerPoint</Application>
  <PresentationFormat>Widescreen</PresentationFormat>
  <Paragraphs>147</Paragraphs>
  <Slides>30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Gill Sans MT</vt:lpstr>
      <vt:lpstr>Parcel</vt:lpstr>
      <vt:lpstr>Cyclistic ride-sharing analysis</vt:lpstr>
      <vt:lpstr>Objective</vt:lpstr>
      <vt:lpstr>Data</vt:lpstr>
      <vt:lpstr>Data</vt:lpstr>
      <vt:lpstr>Data Cleaning</vt:lpstr>
      <vt:lpstr>analysis</vt:lpstr>
      <vt:lpstr>whAT</vt:lpstr>
      <vt:lpstr>What</vt:lpstr>
      <vt:lpstr>analysis</vt:lpstr>
      <vt:lpstr>When</vt:lpstr>
      <vt:lpstr>When</vt:lpstr>
      <vt:lpstr>When</vt:lpstr>
      <vt:lpstr>When</vt:lpstr>
      <vt:lpstr>analysis</vt:lpstr>
      <vt:lpstr>How long</vt:lpstr>
      <vt:lpstr>How long</vt:lpstr>
      <vt:lpstr>How long</vt:lpstr>
      <vt:lpstr>How long</vt:lpstr>
      <vt:lpstr>analysis</vt:lpstr>
      <vt:lpstr>where</vt:lpstr>
      <vt:lpstr>where</vt:lpstr>
      <vt:lpstr>Where</vt:lpstr>
      <vt:lpstr>Where</vt:lpstr>
      <vt:lpstr>Where</vt:lpstr>
      <vt:lpstr>Where</vt:lpstr>
      <vt:lpstr>Where</vt:lpstr>
      <vt:lpstr>Where</vt:lpstr>
      <vt:lpstr>Final conclusions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Karl Madl</dc:creator>
  <cp:lastModifiedBy>Karl Madl</cp:lastModifiedBy>
  <cp:revision>70</cp:revision>
  <dcterms:created xsi:type="dcterms:W3CDTF">2022-05-23T02:35:34Z</dcterms:created>
  <dcterms:modified xsi:type="dcterms:W3CDTF">2022-06-28T21:10:28Z</dcterms:modified>
</cp:coreProperties>
</file>

<file path=docProps/thumbnail.jpeg>
</file>